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8"/>
  </p:notesMasterIdLst>
  <p:handoutMasterIdLst>
    <p:handoutMasterId r:id="rId179"/>
  </p:handoutMasterIdLst>
  <p:sldIdLst>
    <p:sldId id="476" r:id="rId2"/>
    <p:sldId id="490" r:id="rId3"/>
    <p:sldId id="501" r:id="rId4"/>
    <p:sldId id="491" r:id="rId5"/>
    <p:sldId id="493" r:id="rId6"/>
    <p:sldId id="492" r:id="rId7"/>
    <p:sldId id="496" r:id="rId8"/>
    <p:sldId id="497" r:id="rId9"/>
    <p:sldId id="498" r:id="rId10"/>
    <p:sldId id="499" r:id="rId11"/>
    <p:sldId id="500" r:id="rId12"/>
    <p:sldId id="452" r:id="rId13"/>
    <p:sldId id="453" r:id="rId14"/>
    <p:sldId id="477" r:id="rId15"/>
    <p:sldId id="478" r:id="rId16"/>
    <p:sldId id="479" r:id="rId17"/>
    <p:sldId id="480" r:id="rId18"/>
    <p:sldId id="481" r:id="rId19"/>
    <p:sldId id="482" r:id="rId20"/>
    <p:sldId id="484" r:id="rId21"/>
    <p:sldId id="485" r:id="rId22"/>
    <p:sldId id="486" r:id="rId23"/>
    <p:sldId id="264" r:id="rId24"/>
    <p:sldId id="261" r:id="rId25"/>
    <p:sldId id="523" r:id="rId26"/>
    <p:sldId id="524" r:id="rId27"/>
    <p:sldId id="525" r:id="rId28"/>
    <p:sldId id="526" r:id="rId29"/>
    <p:sldId id="527" r:id="rId30"/>
    <p:sldId id="528" r:id="rId31"/>
    <p:sldId id="271" r:id="rId32"/>
    <p:sldId id="529" r:id="rId33"/>
    <p:sldId id="530" r:id="rId34"/>
    <p:sldId id="531" r:id="rId35"/>
    <p:sldId id="532" r:id="rId36"/>
    <p:sldId id="533" r:id="rId37"/>
    <p:sldId id="534" r:id="rId38"/>
    <p:sldId id="535" r:id="rId39"/>
    <p:sldId id="536" r:id="rId40"/>
    <p:sldId id="537" r:id="rId41"/>
    <p:sldId id="539" r:id="rId42"/>
    <p:sldId id="540" r:id="rId43"/>
    <p:sldId id="541" r:id="rId44"/>
    <p:sldId id="542" r:id="rId45"/>
    <p:sldId id="546" r:id="rId46"/>
    <p:sldId id="544" r:id="rId47"/>
    <p:sldId id="543" r:id="rId48"/>
    <p:sldId id="545" r:id="rId49"/>
    <p:sldId id="547" r:id="rId50"/>
    <p:sldId id="548" r:id="rId51"/>
    <p:sldId id="549" r:id="rId52"/>
    <p:sldId id="551" r:id="rId53"/>
    <p:sldId id="553" r:id="rId54"/>
    <p:sldId id="554" r:id="rId55"/>
    <p:sldId id="555" r:id="rId56"/>
    <p:sldId id="673" r:id="rId57"/>
    <p:sldId id="559" r:id="rId58"/>
    <p:sldId id="560" r:id="rId59"/>
    <p:sldId id="556" r:id="rId60"/>
    <p:sldId id="557" r:id="rId61"/>
    <p:sldId id="558" r:id="rId62"/>
    <p:sldId id="561" r:id="rId63"/>
    <p:sldId id="562" r:id="rId64"/>
    <p:sldId id="563" r:id="rId65"/>
    <p:sldId id="564" r:id="rId66"/>
    <p:sldId id="296" r:id="rId67"/>
    <p:sldId id="297" r:id="rId68"/>
    <p:sldId id="569" r:id="rId69"/>
    <p:sldId id="568" r:id="rId70"/>
    <p:sldId id="565" r:id="rId71"/>
    <p:sldId id="566" r:id="rId72"/>
    <p:sldId id="567" r:id="rId73"/>
    <p:sldId id="570" r:id="rId74"/>
    <p:sldId id="571" r:id="rId75"/>
    <p:sldId id="572" r:id="rId76"/>
    <p:sldId id="573" r:id="rId77"/>
    <p:sldId id="574" r:id="rId78"/>
    <p:sldId id="575" r:id="rId79"/>
    <p:sldId id="576" r:id="rId80"/>
    <p:sldId id="577" r:id="rId81"/>
    <p:sldId id="578" r:id="rId82"/>
    <p:sldId id="585" r:id="rId83"/>
    <p:sldId id="579" r:id="rId84"/>
    <p:sldId id="580" r:id="rId85"/>
    <p:sldId id="581" r:id="rId86"/>
    <p:sldId id="582" r:id="rId87"/>
    <p:sldId id="583" r:id="rId88"/>
    <p:sldId id="359" r:id="rId89"/>
    <p:sldId id="584" r:id="rId90"/>
    <p:sldId id="588" r:id="rId91"/>
    <p:sldId id="586" r:id="rId92"/>
    <p:sldId id="589" r:id="rId93"/>
    <p:sldId id="590" r:id="rId94"/>
    <p:sldId id="591" r:id="rId95"/>
    <p:sldId id="592" r:id="rId96"/>
    <p:sldId id="593" r:id="rId97"/>
    <p:sldId id="594" r:id="rId98"/>
    <p:sldId id="595" r:id="rId99"/>
    <p:sldId id="596" r:id="rId100"/>
    <p:sldId id="597" r:id="rId101"/>
    <p:sldId id="598" r:id="rId102"/>
    <p:sldId id="599" r:id="rId103"/>
    <p:sldId id="600" r:id="rId104"/>
    <p:sldId id="601" r:id="rId105"/>
    <p:sldId id="602" r:id="rId106"/>
    <p:sldId id="603" r:id="rId107"/>
    <p:sldId id="604" r:id="rId108"/>
    <p:sldId id="605" r:id="rId109"/>
    <p:sldId id="606" r:id="rId110"/>
    <p:sldId id="607" r:id="rId111"/>
    <p:sldId id="608" r:id="rId112"/>
    <p:sldId id="609" r:id="rId113"/>
    <p:sldId id="610" r:id="rId114"/>
    <p:sldId id="612" r:id="rId115"/>
    <p:sldId id="611" r:id="rId116"/>
    <p:sldId id="613" r:id="rId117"/>
    <p:sldId id="614" r:id="rId118"/>
    <p:sldId id="615" r:id="rId119"/>
    <p:sldId id="616" r:id="rId120"/>
    <p:sldId id="617" r:id="rId121"/>
    <p:sldId id="618" r:id="rId122"/>
    <p:sldId id="619" r:id="rId123"/>
    <p:sldId id="621" r:id="rId124"/>
    <p:sldId id="620" r:id="rId125"/>
    <p:sldId id="622" r:id="rId126"/>
    <p:sldId id="623" r:id="rId127"/>
    <p:sldId id="624" r:id="rId128"/>
    <p:sldId id="625" r:id="rId129"/>
    <p:sldId id="626" r:id="rId130"/>
    <p:sldId id="632" r:id="rId131"/>
    <p:sldId id="627" r:id="rId132"/>
    <p:sldId id="628" r:id="rId133"/>
    <p:sldId id="629" r:id="rId134"/>
    <p:sldId id="633" r:id="rId135"/>
    <p:sldId id="630" r:id="rId136"/>
    <p:sldId id="631" r:id="rId137"/>
    <p:sldId id="634" r:id="rId138"/>
    <p:sldId id="635" r:id="rId139"/>
    <p:sldId id="636" r:id="rId140"/>
    <p:sldId id="637" r:id="rId141"/>
    <p:sldId id="639" r:id="rId142"/>
    <p:sldId id="638" r:id="rId143"/>
    <p:sldId id="640" r:id="rId144"/>
    <p:sldId id="641" r:id="rId145"/>
    <p:sldId id="642" r:id="rId146"/>
    <p:sldId id="643" r:id="rId147"/>
    <p:sldId id="644" r:id="rId148"/>
    <p:sldId id="645" r:id="rId149"/>
    <p:sldId id="646" r:id="rId150"/>
    <p:sldId id="647" r:id="rId151"/>
    <p:sldId id="648" r:id="rId152"/>
    <p:sldId id="649" r:id="rId153"/>
    <p:sldId id="650" r:id="rId154"/>
    <p:sldId id="651" r:id="rId155"/>
    <p:sldId id="652" r:id="rId156"/>
    <p:sldId id="653" r:id="rId157"/>
    <p:sldId id="654" r:id="rId158"/>
    <p:sldId id="655" r:id="rId159"/>
    <p:sldId id="656" r:id="rId160"/>
    <p:sldId id="657" r:id="rId161"/>
    <p:sldId id="658" r:id="rId162"/>
    <p:sldId id="660" r:id="rId163"/>
    <p:sldId id="659" r:id="rId164"/>
    <p:sldId id="661" r:id="rId165"/>
    <p:sldId id="662" r:id="rId166"/>
    <p:sldId id="663" r:id="rId167"/>
    <p:sldId id="664" r:id="rId168"/>
    <p:sldId id="665" r:id="rId169"/>
    <p:sldId id="666" r:id="rId170"/>
    <p:sldId id="667" r:id="rId171"/>
    <p:sldId id="668" r:id="rId172"/>
    <p:sldId id="669" r:id="rId173"/>
    <p:sldId id="670" r:id="rId174"/>
    <p:sldId id="671" r:id="rId175"/>
    <p:sldId id="672" r:id="rId176"/>
    <p:sldId id="674" r:id="rId177"/>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課綱" id="{EE83CDB4-9627-442E-97AC-BB477385173D}">
          <p14:sldIdLst>
            <p14:sldId id="476"/>
            <p14:sldId id="490"/>
            <p14:sldId id="501"/>
            <p14:sldId id="491"/>
            <p14:sldId id="493"/>
            <p14:sldId id="492"/>
            <p14:sldId id="496"/>
            <p14:sldId id="497"/>
            <p14:sldId id="498"/>
            <p14:sldId id="499"/>
            <p14:sldId id="500"/>
          </p14:sldIdLst>
        </p14:section>
        <p14:section name="environment" id="{D244AA64-C0D7-42E8-8742-5ED24D6F88F5}">
          <p14:sldIdLst>
            <p14:sldId id="452"/>
            <p14:sldId id="453"/>
            <p14:sldId id="477"/>
            <p14:sldId id="478"/>
            <p14:sldId id="479"/>
            <p14:sldId id="480"/>
            <p14:sldId id="481"/>
            <p14:sldId id="482"/>
            <p14:sldId id="484"/>
            <p14:sldId id="485"/>
            <p14:sldId id="486"/>
          </p14:sldIdLst>
        </p14:section>
        <p14:section name="Python 基本語法技巧" id="{4E61BABB-CFBA-463B-A772-586B96605638}">
          <p14:sldIdLst>
            <p14:sldId id="264"/>
            <p14:sldId id="261"/>
            <p14:sldId id="523"/>
            <p14:sldId id="524"/>
            <p14:sldId id="525"/>
            <p14:sldId id="526"/>
            <p14:sldId id="527"/>
            <p14:sldId id="528"/>
            <p14:sldId id="271"/>
            <p14:sldId id="529"/>
            <p14:sldId id="530"/>
            <p14:sldId id="531"/>
            <p14:sldId id="532"/>
            <p14:sldId id="533"/>
            <p14:sldId id="534"/>
            <p14:sldId id="535"/>
            <p14:sldId id="536"/>
            <p14:sldId id="537"/>
            <p14:sldId id="539"/>
            <p14:sldId id="540"/>
            <p14:sldId id="541"/>
            <p14:sldId id="542"/>
            <p14:sldId id="546"/>
            <p14:sldId id="544"/>
            <p14:sldId id="543"/>
            <p14:sldId id="545"/>
            <p14:sldId id="547"/>
            <p14:sldId id="548"/>
            <p14:sldId id="549"/>
            <p14:sldId id="551"/>
            <p14:sldId id="553"/>
            <p14:sldId id="554"/>
            <p14:sldId id="555"/>
            <p14:sldId id="673"/>
            <p14:sldId id="559"/>
            <p14:sldId id="560"/>
            <p14:sldId id="556"/>
            <p14:sldId id="557"/>
            <p14:sldId id="558"/>
            <p14:sldId id="561"/>
            <p14:sldId id="562"/>
            <p14:sldId id="563"/>
            <p14:sldId id="564"/>
            <p14:sldId id="296"/>
            <p14:sldId id="297"/>
            <p14:sldId id="569"/>
            <p14:sldId id="568"/>
            <p14:sldId id="565"/>
            <p14:sldId id="566"/>
            <p14:sldId id="567"/>
            <p14:sldId id="570"/>
            <p14:sldId id="571"/>
            <p14:sldId id="572"/>
            <p14:sldId id="573"/>
            <p14:sldId id="574"/>
            <p14:sldId id="575"/>
            <p14:sldId id="576"/>
            <p14:sldId id="577"/>
            <p14:sldId id="578"/>
            <p14:sldId id="585"/>
            <p14:sldId id="579"/>
            <p14:sldId id="580"/>
            <p14:sldId id="581"/>
            <p14:sldId id="582"/>
            <p14:sldId id="583"/>
            <p14:sldId id="359"/>
            <p14:sldId id="584"/>
          </p14:sldIdLst>
        </p14:section>
        <p14:section name="Data Structure" id="{090D5733-7266-45D3-9A24-590E77B40050}">
          <p14:sldIdLst>
            <p14:sldId id="588"/>
            <p14:sldId id="586"/>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2"/>
            <p14:sldId id="611"/>
            <p14:sldId id="613"/>
            <p14:sldId id="614"/>
            <p14:sldId id="615"/>
            <p14:sldId id="616"/>
            <p14:sldId id="617"/>
            <p14:sldId id="618"/>
            <p14:sldId id="619"/>
            <p14:sldId id="621"/>
            <p14:sldId id="620"/>
            <p14:sldId id="622"/>
            <p14:sldId id="623"/>
            <p14:sldId id="624"/>
            <p14:sldId id="625"/>
          </p14:sldIdLst>
        </p14:section>
        <p14:section name="演算法" id="{BEFA0DDB-1F01-445B-BF38-2E55B8D6666B}">
          <p14:sldIdLst>
            <p14:sldId id="626"/>
            <p14:sldId id="632"/>
            <p14:sldId id="627"/>
            <p14:sldId id="628"/>
            <p14:sldId id="629"/>
            <p14:sldId id="633"/>
            <p14:sldId id="630"/>
            <p14:sldId id="631"/>
            <p14:sldId id="634"/>
            <p14:sldId id="635"/>
            <p14:sldId id="636"/>
            <p14:sldId id="637"/>
            <p14:sldId id="639"/>
            <p14:sldId id="638"/>
            <p14:sldId id="640"/>
            <p14:sldId id="641"/>
            <p14:sldId id="642"/>
            <p14:sldId id="643"/>
            <p14:sldId id="644"/>
            <p14:sldId id="645"/>
            <p14:sldId id="646"/>
            <p14:sldId id="647"/>
            <p14:sldId id="648"/>
            <p14:sldId id="649"/>
            <p14:sldId id="650"/>
            <p14:sldId id="651"/>
            <p14:sldId id="652"/>
            <p14:sldId id="653"/>
            <p14:sldId id="654"/>
            <p14:sldId id="655"/>
            <p14:sldId id="656"/>
            <p14:sldId id="657"/>
            <p14:sldId id="658"/>
            <p14:sldId id="660"/>
            <p14:sldId id="659"/>
            <p14:sldId id="661"/>
            <p14:sldId id="662"/>
            <p14:sldId id="663"/>
            <p14:sldId id="664"/>
            <p14:sldId id="665"/>
            <p14:sldId id="666"/>
          </p14:sldIdLst>
        </p14:section>
        <p14:section name="加速技巧" id="{10A250C5-90A4-45B9-9C26-CF87E08E124A}">
          <p14:sldIdLst>
            <p14:sldId id="667"/>
            <p14:sldId id="668"/>
            <p14:sldId id="669"/>
            <p14:sldId id="670"/>
            <p14:sldId id="671"/>
            <p14:sldId id="672"/>
            <p14:sldId id="674"/>
          </p14:sldIdLst>
        </p14:section>
      </p14:sectionLst>
    </p:ext>
    <p:ext uri="{EFAFB233-063F-42B5-8137-9DF3F51BA10A}">
      <p15:sldGuideLst xmlns:p15="http://schemas.microsoft.com/office/powerpoint/2012/main">
        <p15:guide id="1" orient="horz" pos="2160">
          <p15:clr>
            <a:srgbClr val="A4A3A4"/>
          </p15:clr>
        </p15:guide>
        <p15:guide id="2" pos="265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5250" autoAdjust="0"/>
  </p:normalViewPr>
  <p:slideViewPr>
    <p:cSldViewPr>
      <p:cViewPr varScale="1">
        <p:scale>
          <a:sx n="95" d="100"/>
          <a:sy n="95" d="100"/>
        </p:scale>
        <p:origin x="1962" y="66"/>
      </p:cViewPr>
      <p:guideLst>
        <p:guide orient="horz" pos="2160"/>
        <p:guide pos="2653"/>
      </p:guideLst>
    </p:cSldViewPr>
  </p:slideViewPr>
  <p:notesTextViewPr>
    <p:cViewPr>
      <p:scale>
        <a:sx n="1" d="1"/>
        <a:sy n="1" d="1"/>
      </p:scale>
      <p:origin x="0" y="0"/>
    </p:cViewPr>
  </p:notesTextViewPr>
  <p:notesViewPr>
    <p:cSldViewPr>
      <p:cViewPr varScale="1">
        <p:scale>
          <a:sx n="51" d="100"/>
          <a:sy n="51" d="100"/>
        </p:scale>
        <p:origin x="2692" y="44"/>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viewProps" Target="viewProp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theme" Target="theme/theme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handoutMaster" Target="handoutMasters/handout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presProps" Target="presProps.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24AA989B-A095-4760-879E-B6DD540764F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40338F0F-8F7A-42B1-B0AE-0FEB2124AE6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0A3D1EF-9E4E-4FA5-991D-4896A45B6A41}" type="datetimeFigureOut">
              <a:rPr lang="zh-TW" altLang="en-US" smtClean="0"/>
              <a:t>2023/6/20</a:t>
            </a:fld>
            <a:endParaRPr lang="zh-TW" altLang="en-US"/>
          </a:p>
        </p:txBody>
      </p:sp>
      <p:sp>
        <p:nvSpPr>
          <p:cNvPr id="4" name="頁尾版面配置區 3">
            <a:extLst>
              <a:ext uri="{FF2B5EF4-FFF2-40B4-BE49-F238E27FC236}">
                <a16:creationId xmlns:a16="http://schemas.microsoft.com/office/drawing/2014/main" id="{336FBD64-7B58-4BE8-99CD-3E2973391C0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4C7824EE-DFF8-483D-BB3F-729C1C14559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23E24D-12B2-40CE-A289-3F7553D0B72D}" type="slidenum">
              <a:rPr lang="zh-TW" altLang="en-US" smtClean="0"/>
              <a:t>‹#›</a:t>
            </a:fld>
            <a:endParaRPr lang="zh-TW" altLang="en-US"/>
          </a:p>
        </p:txBody>
      </p:sp>
    </p:spTree>
    <p:extLst>
      <p:ext uri="{BB962C8B-B14F-4D97-AF65-F5344CB8AC3E}">
        <p14:creationId xmlns:p14="http://schemas.microsoft.com/office/powerpoint/2010/main" val="271007533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jpeg>
</file>

<file path=ppt/media/image126.jpeg>
</file>

<file path=ppt/media/image127.png>
</file>

<file path=ppt/media/image128.png>
</file>

<file path=ppt/media/image129.jpeg>
</file>

<file path=ppt/media/image13.png>
</file>

<file path=ppt/media/image130.png>
</file>

<file path=ppt/media/image131.png>
</file>

<file path=ppt/media/image132.png>
</file>

<file path=ppt/media/image133.jpe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gif>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gif>
</file>

<file path=ppt/media/image72.jpe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B83AF-CDCA-4991-B509-177B5D9CF923}" type="datetimeFigureOut">
              <a:rPr lang="zh-TW" altLang="en-US" smtClean="0"/>
              <a:t>2023/6/20</a:t>
            </a:fld>
            <a:endParaRPr lang="zh-TW" altLang="en-US"/>
          </a:p>
        </p:txBody>
      </p:sp>
      <p:sp>
        <p:nvSpPr>
          <p:cNvPr id="4" name="投影片圖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D37D06-9960-4BC7-9337-1936E16FB506}" type="slidenum">
              <a:rPr lang="zh-TW" altLang="en-US" smtClean="0"/>
              <a:t>‹#›</a:t>
            </a:fld>
            <a:endParaRPr lang="zh-TW" altLang="en-US"/>
          </a:p>
        </p:txBody>
      </p:sp>
    </p:spTree>
    <p:extLst>
      <p:ext uri="{BB962C8B-B14F-4D97-AF65-F5344CB8AC3E}">
        <p14:creationId xmlns:p14="http://schemas.microsoft.com/office/powerpoint/2010/main" val="11975040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11</a:t>
            </a:fld>
            <a:endParaRPr lang="zh-TW" altLang="en-US"/>
          </a:p>
        </p:txBody>
      </p:sp>
    </p:spTree>
    <p:extLst>
      <p:ext uri="{BB962C8B-B14F-4D97-AF65-F5344CB8AC3E}">
        <p14:creationId xmlns:p14="http://schemas.microsoft.com/office/powerpoint/2010/main" val="28908396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 </a:t>
            </a:r>
            <a:r>
              <a:rPr lang="zh-TW" altLang="en-US" dirty="0"/>
              <a:t>初始化總和為</a:t>
            </a:r>
            <a:r>
              <a:rPr lang="en-US" altLang="zh-TW" dirty="0"/>
              <a:t>0</a:t>
            </a:r>
          </a:p>
          <a:p>
            <a:r>
              <a:rPr lang="en-US" altLang="zh-TW" dirty="0"/>
              <a:t>total = 0</a:t>
            </a:r>
          </a:p>
          <a:p>
            <a:endParaRPr lang="en-US" altLang="zh-TW" dirty="0"/>
          </a:p>
          <a:p>
            <a:r>
              <a:rPr lang="en-US" altLang="zh-TW" dirty="0"/>
              <a:t># </a:t>
            </a:r>
            <a:r>
              <a:rPr lang="zh-TW" altLang="en-US" dirty="0"/>
              <a:t>迴圈計算總和</a:t>
            </a:r>
          </a:p>
          <a:p>
            <a:r>
              <a:rPr lang="en-US" altLang="zh-TW" dirty="0"/>
              <a:t>for </a:t>
            </a:r>
            <a:r>
              <a:rPr lang="en-US" altLang="zh-TW" dirty="0" err="1"/>
              <a:t>i</a:t>
            </a:r>
            <a:r>
              <a:rPr lang="en-US" altLang="zh-TW" dirty="0"/>
              <a:t> in range(1, 101):</a:t>
            </a:r>
          </a:p>
          <a:p>
            <a:r>
              <a:rPr lang="en-US" altLang="zh-TW" dirty="0"/>
              <a:t>    total += </a:t>
            </a:r>
            <a:r>
              <a:rPr lang="en-US" altLang="zh-TW" dirty="0" err="1"/>
              <a:t>i</a:t>
            </a:r>
            <a:endParaRPr lang="en-US" altLang="zh-TW" dirty="0"/>
          </a:p>
          <a:p>
            <a:endParaRPr lang="en-US" altLang="zh-TW" dirty="0"/>
          </a:p>
          <a:p>
            <a:r>
              <a:rPr lang="en-US" altLang="zh-TW" dirty="0"/>
              <a:t># </a:t>
            </a:r>
            <a:r>
              <a:rPr lang="zh-TW" altLang="en-US" dirty="0"/>
              <a:t>輸出結果</a:t>
            </a:r>
          </a:p>
          <a:p>
            <a:r>
              <a:rPr lang="en-US" altLang="zh-TW" dirty="0"/>
              <a:t>print("</a:t>
            </a:r>
            <a:r>
              <a:rPr lang="zh-TW" altLang="en-US" dirty="0"/>
              <a:t>總和：</a:t>
            </a:r>
            <a:r>
              <a:rPr lang="en-US" altLang="zh-TW" dirty="0"/>
              <a:t>", total)</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58</a:t>
            </a:fld>
            <a:endParaRPr lang="zh-TW" altLang="en-US"/>
          </a:p>
        </p:txBody>
      </p:sp>
    </p:spTree>
    <p:extLst>
      <p:ext uri="{BB962C8B-B14F-4D97-AF65-F5344CB8AC3E}">
        <p14:creationId xmlns:p14="http://schemas.microsoft.com/office/powerpoint/2010/main" val="14809363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初始化奇數總和</a:t>
            </a:r>
            <a:br>
              <a:rPr lang="zh-TW" altLang="en-US"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odd_sum</a:t>
            </a:r>
            <a:r>
              <a:rPr lang="en-US" altLang="zh-TW" sz="1200" kern="1200" dirty="0">
                <a:solidFill>
                  <a:schemeClr val="tx1"/>
                </a:solidFill>
                <a:effectLst/>
                <a:latin typeface="+mn-lt"/>
                <a:ea typeface="+mn-ea"/>
                <a:cs typeface="+mn-cs"/>
              </a:rPr>
              <a:t> = 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迴圈計算奇數總和</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for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in range(1, 51, 2):  # </a:t>
            </a:r>
            <a:r>
              <a:rPr lang="zh-TW" altLang="en-US" sz="1200" kern="1200" dirty="0">
                <a:solidFill>
                  <a:schemeClr val="tx1"/>
                </a:solidFill>
                <a:effectLst/>
                <a:latin typeface="+mn-lt"/>
                <a:ea typeface="+mn-ea"/>
                <a:cs typeface="+mn-cs"/>
              </a:rPr>
              <a:t>從</a:t>
            </a:r>
            <a:r>
              <a:rPr lang="en-US" altLang="zh-TW" sz="1200" kern="1200" dirty="0">
                <a:solidFill>
                  <a:schemeClr val="tx1"/>
                </a:solidFill>
                <a:effectLst/>
                <a:latin typeface="+mn-lt"/>
                <a:ea typeface="+mn-ea"/>
                <a:cs typeface="+mn-cs"/>
              </a:rPr>
              <a:t>1</a:t>
            </a:r>
            <a:r>
              <a:rPr lang="zh-TW" altLang="en-US" sz="1200" kern="1200" dirty="0">
                <a:solidFill>
                  <a:schemeClr val="tx1"/>
                </a:solidFill>
                <a:effectLst/>
                <a:latin typeface="+mn-lt"/>
                <a:ea typeface="+mn-ea"/>
                <a:cs typeface="+mn-cs"/>
              </a:rPr>
              <a:t>到</a:t>
            </a:r>
            <a:r>
              <a:rPr lang="en-US" altLang="zh-TW" sz="1200" kern="1200" dirty="0">
                <a:solidFill>
                  <a:schemeClr val="tx1"/>
                </a:solidFill>
                <a:effectLst/>
                <a:latin typeface="+mn-lt"/>
                <a:ea typeface="+mn-ea"/>
                <a:cs typeface="+mn-cs"/>
              </a:rPr>
              <a:t>50</a:t>
            </a:r>
            <a:r>
              <a:rPr lang="zh-TW" altLang="en-US" sz="1200" kern="1200" dirty="0">
                <a:solidFill>
                  <a:schemeClr val="tx1"/>
                </a:solidFill>
                <a:effectLst/>
                <a:latin typeface="+mn-lt"/>
                <a:ea typeface="+mn-ea"/>
                <a:cs typeface="+mn-cs"/>
              </a:rPr>
              <a:t>的奇數，步長為</a:t>
            </a:r>
            <a:r>
              <a:rPr lang="en-US" altLang="zh-TW" sz="1200" kern="1200" dirty="0">
                <a:solidFill>
                  <a:schemeClr val="tx1"/>
                </a:solidFill>
                <a:effectLst/>
                <a:latin typeface="+mn-lt"/>
                <a:ea typeface="+mn-ea"/>
                <a:cs typeface="+mn-cs"/>
              </a:rPr>
              <a:t>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 7 == 0:  # </a:t>
            </a:r>
            <a:r>
              <a:rPr lang="zh-TW" altLang="en-US" sz="1200" kern="1200" dirty="0">
                <a:solidFill>
                  <a:schemeClr val="tx1"/>
                </a:solidFill>
                <a:effectLst/>
                <a:latin typeface="+mn-lt"/>
                <a:ea typeface="+mn-ea"/>
                <a:cs typeface="+mn-cs"/>
              </a:rPr>
              <a:t>能被</a:t>
            </a:r>
            <a:r>
              <a:rPr lang="en-US" altLang="zh-TW" sz="1200" kern="1200" dirty="0">
                <a:solidFill>
                  <a:schemeClr val="tx1"/>
                </a:solidFill>
                <a:effectLst/>
                <a:latin typeface="+mn-lt"/>
                <a:ea typeface="+mn-ea"/>
                <a:cs typeface="+mn-cs"/>
              </a:rPr>
              <a:t>7</a:t>
            </a:r>
            <a:r>
              <a:rPr lang="zh-TW" altLang="en-US" sz="1200" kern="1200" dirty="0">
                <a:solidFill>
                  <a:schemeClr val="tx1"/>
                </a:solidFill>
                <a:effectLst/>
                <a:latin typeface="+mn-lt"/>
                <a:ea typeface="+mn-ea"/>
                <a:cs typeface="+mn-cs"/>
              </a:rPr>
              <a:t>整除的數字跳過</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continue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odd_sum</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輸出結果</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zh-TW" altLang="en-US" sz="1200" kern="1200" dirty="0">
                <a:solidFill>
                  <a:schemeClr val="tx1"/>
                </a:solidFill>
                <a:effectLst/>
                <a:latin typeface="+mn-lt"/>
                <a:ea typeface="+mn-ea"/>
                <a:cs typeface="+mn-cs"/>
              </a:rPr>
              <a:t>奇數總和：</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odd_sum</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62</a:t>
            </a:fld>
            <a:endParaRPr lang="zh-TW" altLang="en-US"/>
          </a:p>
        </p:txBody>
      </p:sp>
    </p:spTree>
    <p:extLst>
      <p:ext uri="{BB962C8B-B14F-4D97-AF65-F5344CB8AC3E}">
        <p14:creationId xmlns:p14="http://schemas.microsoft.com/office/powerpoint/2010/main" val="1698831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輸入上限值 </a:t>
            </a:r>
            <a:r>
              <a:rPr lang="en-US" altLang="zh-TW" sz="1200" kern="1200" dirty="0">
                <a:solidFill>
                  <a:schemeClr val="tx1"/>
                </a:solidFill>
                <a:effectLst/>
                <a:latin typeface="+mn-lt"/>
                <a:ea typeface="+mn-ea"/>
                <a:cs typeface="+mn-cs"/>
              </a:rPr>
              <a:t>n</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n</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int</a:t>
            </a:r>
            <a:r>
              <a:rPr lang="en-US" altLang="zh-TW" sz="1200" kern="1200" dirty="0">
                <a:solidFill>
                  <a:schemeClr val="tx1"/>
                </a:solidFill>
                <a:effectLst/>
                <a:latin typeface="+mn-lt"/>
                <a:ea typeface="+mn-ea"/>
                <a:cs typeface="+mn-cs"/>
              </a:rPr>
              <a:t>(input("</a:t>
            </a:r>
            <a:r>
              <a:rPr lang="zh-TW" altLang="en-US" sz="1200" kern="1200" dirty="0">
                <a:solidFill>
                  <a:schemeClr val="tx1"/>
                </a:solidFill>
                <a:effectLst/>
                <a:latin typeface="+mn-lt"/>
                <a:ea typeface="+mn-ea"/>
                <a:cs typeface="+mn-cs"/>
              </a:rPr>
              <a:t>請輸入一個正整數 </a:t>
            </a:r>
            <a:r>
              <a:rPr lang="en-US" altLang="zh-TW" sz="1200" kern="1200" dirty="0">
                <a:solidFill>
                  <a:schemeClr val="tx1"/>
                </a:solidFill>
                <a:effectLst/>
                <a:latin typeface="+mn-lt"/>
                <a:ea typeface="+mn-ea"/>
                <a:cs typeface="+mn-cs"/>
              </a:rPr>
              <a:t>n</a:t>
            </a:r>
            <a:r>
              <a:rPr lang="zh-TW" altLang="en-US" sz="1200" kern="1200" dirty="0">
                <a:solidFill>
                  <a:schemeClr val="tx1"/>
                </a:solidFill>
                <a:effectLst/>
                <a:latin typeface="+mn-lt"/>
                <a:ea typeface="+mn-ea"/>
                <a:cs typeface="+mn-cs"/>
              </a:rPr>
              <a: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初始化奇數總和和偶數總和</a:t>
            </a:r>
            <a:br>
              <a:rPr lang="zh-TW" altLang="en-US"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odd_sum</a:t>
            </a:r>
            <a:r>
              <a:rPr lang="en-US" altLang="zh-TW" sz="1200" kern="1200" dirty="0">
                <a:solidFill>
                  <a:schemeClr val="tx1"/>
                </a:solidFill>
                <a:effectLst/>
                <a:latin typeface="+mn-lt"/>
                <a:ea typeface="+mn-ea"/>
                <a:cs typeface="+mn-cs"/>
              </a:rPr>
              <a:t> = 0</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even_sum</a:t>
            </a:r>
            <a:r>
              <a:rPr lang="en-US" altLang="zh-TW" sz="1200" kern="1200" dirty="0">
                <a:solidFill>
                  <a:schemeClr val="tx1"/>
                </a:solidFill>
                <a:effectLst/>
                <a:latin typeface="+mn-lt"/>
                <a:ea typeface="+mn-ea"/>
                <a:cs typeface="+mn-cs"/>
              </a:rPr>
              <a:t> = 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迴圈計算奇數和偶數總和</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for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in range(1, n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&gt; 100: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break</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 2 == 0:  # </a:t>
            </a:r>
            <a:r>
              <a:rPr lang="zh-TW" altLang="en-US" sz="1200" kern="1200" dirty="0">
                <a:solidFill>
                  <a:schemeClr val="tx1"/>
                </a:solidFill>
                <a:effectLst/>
                <a:latin typeface="+mn-lt"/>
                <a:ea typeface="+mn-ea"/>
                <a:cs typeface="+mn-cs"/>
              </a:rPr>
              <a:t>偶數</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even_sum</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elif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 7 == 0:  # </a:t>
            </a:r>
            <a:r>
              <a:rPr lang="zh-TW" altLang="en-US" sz="1200" kern="1200" dirty="0">
                <a:solidFill>
                  <a:schemeClr val="tx1"/>
                </a:solidFill>
                <a:effectLst/>
                <a:latin typeface="+mn-lt"/>
                <a:ea typeface="+mn-ea"/>
                <a:cs typeface="+mn-cs"/>
              </a:rPr>
              <a:t>能被</a:t>
            </a:r>
            <a:r>
              <a:rPr lang="en-US" altLang="zh-TW" sz="1200" kern="1200" dirty="0">
                <a:solidFill>
                  <a:schemeClr val="tx1"/>
                </a:solidFill>
                <a:effectLst/>
                <a:latin typeface="+mn-lt"/>
                <a:ea typeface="+mn-ea"/>
                <a:cs typeface="+mn-cs"/>
              </a:rPr>
              <a:t>7</a:t>
            </a:r>
            <a:r>
              <a:rPr lang="zh-TW" altLang="en-US" sz="1200" kern="1200" dirty="0">
                <a:solidFill>
                  <a:schemeClr val="tx1"/>
                </a:solidFill>
                <a:effectLst/>
                <a:latin typeface="+mn-lt"/>
                <a:ea typeface="+mn-ea"/>
                <a:cs typeface="+mn-cs"/>
              </a:rPr>
              <a:t>整除的奇數</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continue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  # </a:t>
            </a:r>
            <a:r>
              <a:rPr lang="zh-TW" altLang="en-US" sz="1200" kern="1200" dirty="0">
                <a:solidFill>
                  <a:schemeClr val="tx1"/>
                </a:solidFill>
                <a:effectLst/>
                <a:latin typeface="+mn-lt"/>
                <a:ea typeface="+mn-ea"/>
                <a:cs typeface="+mn-cs"/>
              </a:rPr>
              <a:t>奇數</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odd_sum</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輸出結果</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zh-TW" altLang="en-US" sz="1200" kern="1200" dirty="0">
                <a:solidFill>
                  <a:schemeClr val="tx1"/>
                </a:solidFill>
                <a:effectLst/>
                <a:latin typeface="+mn-lt"/>
                <a:ea typeface="+mn-ea"/>
                <a:cs typeface="+mn-cs"/>
              </a:rPr>
              <a:t>奇數總和：</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odd_sum</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zh-TW" altLang="en-US" sz="1200" kern="1200" dirty="0">
                <a:solidFill>
                  <a:schemeClr val="tx1"/>
                </a:solidFill>
                <a:effectLst/>
                <a:latin typeface="+mn-lt"/>
                <a:ea typeface="+mn-ea"/>
                <a:cs typeface="+mn-cs"/>
              </a:rPr>
              <a:t>偶數總和：</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even_sum</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63</a:t>
            </a:fld>
            <a:endParaRPr lang="zh-TW" altLang="en-US"/>
          </a:p>
        </p:txBody>
      </p:sp>
    </p:spTree>
    <p:extLst>
      <p:ext uri="{BB962C8B-B14F-4D97-AF65-F5344CB8AC3E}">
        <p14:creationId xmlns:p14="http://schemas.microsoft.com/office/powerpoint/2010/main" val="29082492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65</a:t>
            </a:fld>
            <a:endParaRPr lang="zh-TW" altLang="en-US"/>
          </a:p>
        </p:txBody>
      </p:sp>
    </p:spTree>
    <p:extLst>
      <p:ext uri="{BB962C8B-B14F-4D97-AF65-F5344CB8AC3E}">
        <p14:creationId xmlns:p14="http://schemas.microsoft.com/office/powerpoint/2010/main" val="2477985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73</a:t>
            </a:fld>
            <a:endParaRPr lang="zh-TW" altLang="en-US"/>
          </a:p>
        </p:txBody>
      </p:sp>
    </p:spTree>
    <p:extLst>
      <p:ext uri="{BB962C8B-B14F-4D97-AF65-F5344CB8AC3E}">
        <p14:creationId xmlns:p14="http://schemas.microsoft.com/office/powerpoint/2010/main" val="20508653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76</a:t>
            </a:fld>
            <a:endParaRPr lang="zh-TW" altLang="en-US"/>
          </a:p>
        </p:txBody>
      </p:sp>
    </p:spTree>
    <p:extLst>
      <p:ext uri="{BB962C8B-B14F-4D97-AF65-F5344CB8AC3E}">
        <p14:creationId xmlns:p14="http://schemas.microsoft.com/office/powerpoint/2010/main" val="4712203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108</a:t>
            </a:fld>
            <a:endParaRPr lang="zh-TW" altLang="en-US"/>
          </a:p>
        </p:txBody>
      </p:sp>
    </p:spTree>
    <p:extLst>
      <p:ext uri="{BB962C8B-B14F-4D97-AF65-F5344CB8AC3E}">
        <p14:creationId xmlns:p14="http://schemas.microsoft.com/office/powerpoint/2010/main" val="31839562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109</a:t>
            </a:fld>
            <a:endParaRPr lang="zh-TW" altLang="en-US"/>
          </a:p>
        </p:txBody>
      </p:sp>
    </p:spTree>
    <p:extLst>
      <p:ext uri="{BB962C8B-B14F-4D97-AF65-F5344CB8AC3E}">
        <p14:creationId xmlns:p14="http://schemas.microsoft.com/office/powerpoint/2010/main" val="34196081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110</a:t>
            </a:fld>
            <a:endParaRPr lang="zh-TW" altLang="en-US"/>
          </a:p>
        </p:txBody>
      </p:sp>
    </p:spTree>
    <p:extLst>
      <p:ext uri="{BB962C8B-B14F-4D97-AF65-F5344CB8AC3E}">
        <p14:creationId xmlns:p14="http://schemas.microsoft.com/office/powerpoint/2010/main" val="23108654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113</a:t>
            </a:fld>
            <a:endParaRPr lang="zh-TW" altLang="en-US"/>
          </a:p>
        </p:txBody>
      </p:sp>
    </p:spTree>
    <p:extLst>
      <p:ext uri="{BB962C8B-B14F-4D97-AF65-F5344CB8AC3E}">
        <p14:creationId xmlns:p14="http://schemas.microsoft.com/office/powerpoint/2010/main" val="2973902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複利利息計算器</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輸入存款的本金</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principal = float(input("</a:t>
            </a:r>
            <a:r>
              <a:rPr lang="zh-TW" altLang="en-US" sz="1200" kern="1200" dirty="0">
                <a:solidFill>
                  <a:schemeClr val="tx1"/>
                </a:solidFill>
                <a:effectLst/>
                <a:latin typeface="+mn-lt"/>
                <a:ea typeface="+mn-ea"/>
                <a:cs typeface="+mn-cs"/>
              </a:rPr>
              <a:t>請輸入存款的本金（元）：</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輸入年利率</a:t>
            </a:r>
            <a:br>
              <a:rPr lang="zh-TW" altLang="en-US"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interest_rate</a:t>
            </a:r>
            <a:r>
              <a:rPr lang="en-US" altLang="zh-TW" sz="1200" kern="1200" dirty="0">
                <a:solidFill>
                  <a:schemeClr val="tx1"/>
                </a:solidFill>
                <a:effectLst/>
                <a:latin typeface="+mn-lt"/>
                <a:ea typeface="+mn-ea"/>
                <a:cs typeface="+mn-cs"/>
              </a:rPr>
              <a:t> = float(input("</a:t>
            </a:r>
            <a:r>
              <a:rPr lang="zh-TW" altLang="en-US" sz="1200" kern="1200" dirty="0">
                <a:solidFill>
                  <a:schemeClr val="tx1"/>
                </a:solidFill>
                <a:effectLst/>
                <a:latin typeface="+mn-lt"/>
                <a:ea typeface="+mn-ea"/>
                <a:cs typeface="+mn-cs"/>
              </a:rPr>
              <a:t>請輸入年利率（</a:t>
            </a:r>
            <a:r>
              <a:rPr lang="en-US" altLang="zh-TW" sz="1200" kern="1200" dirty="0">
                <a:solidFill>
                  <a:schemeClr val="tx1"/>
                </a:solidFill>
                <a:effectLst/>
                <a:latin typeface="+mn-lt"/>
                <a:ea typeface="+mn-ea"/>
                <a:cs typeface="+mn-cs"/>
              </a:rPr>
              <a:t>%</a:t>
            </a:r>
            <a:r>
              <a:rPr lang="zh-TW" altLang="en-US" sz="1200" kern="1200" dirty="0">
                <a:solidFill>
                  <a:schemeClr val="tx1"/>
                </a:solidFill>
                <a:effectLst/>
                <a:latin typeface="+mn-lt"/>
                <a:ea typeface="+mn-ea"/>
                <a:cs typeface="+mn-cs"/>
              </a:rPr>
              <a: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輸入存款期限</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term = float(input("</a:t>
            </a:r>
            <a:r>
              <a:rPr lang="zh-TW" altLang="en-US" sz="1200" kern="1200" dirty="0">
                <a:solidFill>
                  <a:schemeClr val="tx1"/>
                </a:solidFill>
                <a:effectLst/>
                <a:latin typeface="+mn-lt"/>
                <a:ea typeface="+mn-ea"/>
                <a:cs typeface="+mn-cs"/>
              </a:rPr>
              <a:t>請輸入存款期限（年）：</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計算複利利息</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interest = principal * ((1 + </a:t>
            </a:r>
            <a:r>
              <a:rPr lang="en-US" altLang="zh-TW" sz="1200" kern="1200" dirty="0" err="1">
                <a:solidFill>
                  <a:schemeClr val="tx1"/>
                </a:solidFill>
                <a:effectLst/>
                <a:latin typeface="+mn-lt"/>
                <a:ea typeface="+mn-ea"/>
                <a:cs typeface="+mn-cs"/>
              </a:rPr>
              <a:t>interest_rate</a:t>
            </a:r>
            <a:r>
              <a:rPr lang="en-US" altLang="zh-TW" sz="1200" kern="1200" dirty="0">
                <a:solidFill>
                  <a:schemeClr val="tx1"/>
                </a:solidFill>
                <a:effectLst/>
                <a:latin typeface="+mn-lt"/>
                <a:ea typeface="+mn-ea"/>
                <a:cs typeface="+mn-cs"/>
              </a:rPr>
              <a:t>/100) ** term)</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輸出結果</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zh-TW" altLang="en-US" sz="1200" kern="1200" dirty="0">
                <a:solidFill>
                  <a:schemeClr val="tx1"/>
                </a:solidFill>
                <a:effectLst/>
                <a:latin typeface="+mn-lt"/>
                <a:ea typeface="+mn-ea"/>
                <a:cs typeface="+mn-cs"/>
              </a:rPr>
              <a:t>最終的本利和為：</a:t>
            </a:r>
            <a:r>
              <a:rPr lang="en-US" altLang="zh-TW" sz="1200" kern="1200" dirty="0">
                <a:solidFill>
                  <a:schemeClr val="tx1"/>
                </a:solidFill>
                <a:effectLst/>
                <a:latin typeface="+mn-lt"/>
                <a:ea typeface="+mn-ea"/>
                <a:cs typeface="+mn-cs"/>
              </a:rPr>
              <a:t>", round(interest, 2), "</a:t>
            </a:r>
            <a:r>
              <a:rPr lang="zh-TW" altLang="en-US" sz="1200" kern="1200" dirty="0">
                <a:solidFill>
                  <a:schemeClr val="tx1"/>
                </a:solidFill>
                <a:effectLst/>
                <a:latin typeface="+mn-lt"/>
                <a:ea typeface="+mn-ea"/>
                <a:cs typeface="+mn-cs"/>
              </a:rPr>
              <a:t>元</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37</a:t>
            </a:fld>
            <a:endParaRPr lang="zh-TW" altLang="en-US"/>
          </a:p>
        </p:txBody>
      </p:sp>
    </p:spTree>
    <p:extLst>
      <p:ext uri="{BB962C8B-B14F-4D97-AF65-F5344CB8AC3E}">
        <p14:creationId xmlns:p14="http://schemas.microsoft.com/office/powerpoint/2010/main" val="29575432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114</a:t>
            </a:fld>
            <a:endParaRPr lang="zh-TW" altLang="en-US"/>
          </a:p>
        </p:txBody>
      </p:sp>
    </p:spTree>
    <p:extLst>
      <p:ext uri="{BB962C8B-B14F-4D97-AF65-F5344CB8AC3E}">
        <p14:creationId xmlns:p14="http://schemas.microsoft.com/office/powerpoint/2010/main" val="39864313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hanoi</a:t>
            </a:r>
            <a:r>
              <a:rPr lang="en-US" altLang="zh-TW" sz="1200" kern="1200" dirty="0">
                <a:solidFill>
                  <a:schemeClr val="tx1"/>
                </a:solidFill>
                <a:effectLst/>
                <a:latin typeface="+mn-lt"/>
                <a:ea typeface="+mn-ea"/>
                <a:cs typeface="+mn-cs"/>
              </a:rPr>
              <a:t>(n, source, target, auxiliary):</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 &gt; 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 </a:t>
            </a:r>
            <a:r>
              <a:rPr lang="zh-TW" altLang="en-US" sz="1200" kern="1200" dirty="0">
                <a:solidFill>
                  <a:schemeClr val="tx1"/>
                </a:solidFill>
                <a:effectLst/>
                <a:latin typeface="+mn-lt"/>
                <a:ea typeface="+mn-ea"/>
                <a:cs typeface="+mn-cs"/>
              </a:rPr>
              <a:t>將 </a:t>
            </a:r>
            <a:r>
              <a:rPr lang="en-US" altLang="zh-TW" sz="1200" kern="1200" dirty="0">
                <a:solidFill>
                  <a:schemeClr val="tx1"/>
                </a:solidFill>
                <a:effectLst/>
                <a:latin typeface="+mn-lt"/>
                <a:ea typeface="+mn-ea"/>
                <a:cs typeface="+mn-cs"/>
              </a:rPr>
              <a:t>n-1 </a:t>
            </a:r>
            <a:r>
              <a:rPr lang="zh-TW" altLang="en-US" sz="1200" kern="1200" dirty="0">
                <a:solidFill>
                  <a:schemeClr val="tx1"/>
                </a:solidFill>
                <a:effectLst/>
                <a:latin typeface="+mn-lt"/>
                <a:ea typeface="+mn-ea"/>
                <a:cs typeface="+mn-cs"/>
              </a:rPr>
              <a:t>個圓盤從起始柱移動到輔助柱</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hanoi</a:t>
            </a:r>
            <a:r>
              <a:rPr lang="en-US" altLang="zh-TW" sz="1200" kern="1200" dirty="0">
                <a:solidFill>
                  <a:schemeClr val="tx1"/>
                </a:solidFill>
                <a:effectLst/>
                <a:latin typeface="+mn-lt"/>
                <a:ea typeface="+mn-ea"/>
                <a:cs typeface="+mn-cs"/>
              </a:rPr>
              <a:t>(n - 1, source, auxiliary, target)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 </a:t>
            </a:r>
            <a:r>
              <a:rPr lang="zh-TW" altLang="en-US" sz="1200" kern="1200" dirty="0">
                <a:solidFill>
                  <a:schemeClr val="tx1"/>
                </a:solidFill>
                <a:effectLst/>
                <a:latin typeface="+mn-lt"/>
                <a:ea typeface="+mn-ea"/>
                <a:cs typeface="+mn-cs"/>
              </a:rPr>
              <a:t>移動第 </a:t>
            </a:r>
            <a:r>
              <a:rPr lang="en-US" altLang="zh-TW" sz="1200" kern="1200" dirty="0">
                <a:solidFill>
                  <a:schemeClr val="tx1"/>
                </a:solidFill>
                <a:effectLst/>
                <a:latin typeface="+mn-lt"/>
                <a:ea typeface="+mn-ea"/>
                <a:cs typeface="+mn-cs"/>
              </a:rPr>
              <a:t>n </a:t>
            </a:r>
            <a:r>
              <a:rPr lang="zh-TW" altLang="en-US" sz="1200" kern="1200" dirty="0">
                <a:solidFill>
                  <a:schemeClr val="tx1"/>
                </a:solidFill>
                <a:effectLst/>
                <a:latin typeface="+mn-lt"/>
                <a:ea typeface="+mn-ea"/>
                <a:cs typeface="+mn-cs"/>
              </a:rPr>
              <a:t>個圓盤到目標柱</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print(f"</a:t>
            </a:r>
            <a:r>
              <a:rPr lang="zh-TW" altLang="en-US" sz="1200" kern="1200" dirty="0">
                <a:solidFill>
                  <a:schemeClr val="tx1"/>
                </a:solidFill>
                <a:effectLst/>
                <a:latin typeface="+mn-lt"/>
                <a:ea typeface="+mn-ea"/>
                <a:cs typeface="+mn-cs"/>
              </a:rPr>
              <a:t>移動圓盤 </a:t>
            </a:r>
            <a:r>
              <a:rPr lang="en-US" altLang="zh-TW" sz="1200" kern="1200" dirty="0">
                <a:solidFill>
                  <a:schemeClr val="tx1"/>
                </a:solidFill>
                <a:effectLst/>
                <a:latin typeface="+mn-lt"/>
                <a:ea typeface="+mn-ea"/>
                <a:cs typeface="+mn-cs"/>
              </a:rPr>
              <a:t>{n} </a:t>
            </a:r>
            <a:r>
              <a:rPr lang="zh-TW" altLang="en-US" sz="1200" kern="1200" dirty="0">
                <a:solidFill>
                  <a:schemeClr val="tx1"/>
                </a:solidFill>
                <a:effectLst/>
                <a:latin typeface="+mn-lt"/>
                <a:ea typeface="+mn-ea"/>
                <a:cs typeface="+mn-cs"/>
              </a:rPr>
              <a:t>從柱子 </a:t>
            </a:r>
            <a:r>
              <a:rPr lang="en-US" altLang="zh-TW" sz="1200" kern="1200" dirty="0">
                <a:solidFill>
                  <a:schemeClr val="tx1"/>
                </a:solidFill>
                <a:effectLst/>
                <a:latin typeface="+mn-lt"/>
                <a:ea typeface="+mn-ea"/>
                <a:cs typeface="+mn-cs"/>
              </a:rPr>
              <a:t>{source} </a:t>
            </a:r>
            <a:r>
              <a:rPr lang="zh-TW" altLang="en-US" sz="1200" kern="1200" dirty="0">
                <a:solidFill>
                  <a:schemeClr val="tx1"/>
                </a:solidFill>
                <a:effectLst/>
                <a:latin typeface="+mn-lt"/>
                <a:ea typeface="+mn-ea"/>
                <a:cs typeface="+mn-cs"/>
              </a:rPr>
              <a:t>到柱子 </a:t>
            </a:r>
            <a:r>
              <a:rPr lang="en-US" altLang="zh-TW" sz="1200" kern="1200" dirty="0">
                <a:solidFill>
                  <a:schemeClr val="tx1"/>
                </a:solidFill>
                <a:effectLst/>
                <a:latin typeface="+mn-lt"/>
                <a:ea typeface="+mn-ea"/>
                <a:cs typeface="+mn-cs"/>
              </a:rPr>
              <a:t>{target}")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 </a:t>
            </a:r>
            <a:r>
              <a:rPr lang="zh-TW" altLang="en-US" sz="1200" kern="1200" dirty="0">
                <a:solidFill>
                  <a:schemeClr val="tx1"/>
                </a:solidFill>
                <a:effectLst/>
                <a:latin typeface="+mn-lt"/>
                <a:ea typeface="+mn-ea"/>
                <a:cs typeface="+mn-cs"/>
              </a:rPr>
              <a:t>將 </a:t>
            </a:r>
            <a:r>
              <a:rPr lang="en-US" altLang="zh-TW" sz="1200" kern="1200" dirty="0">
                <a:solidFill>
                  <a:schemeClr val="tx1"/>
                </a:solidFill>
                <a:effectLst/>
                <a:latin typeface="+mn-lt"/>
                <a:ea typeface="+mn-ea"/>
                <a:cs typeface="+mn-cs"/>
              </a:rPr>
              <a:t>n-1 </a:t>
            </a:r>
            <a:r>
              <a:rPr lang="zh-TW" altLang="en-US" sz="1200" kern="1200" dirty="0">
                <a:solidFill>
                  <a:schemeClr val="tx1"/>
                </a:solidFill>
                <a:effectLst/>
                <a:latin typeface="+mn-lt"/>
                <a:ea typeface="+mn-ea"/>
                <a:cs typeface="+mn-cs"/>
              </a:rPr>
              <a:t>個圓盤從輔助柱移動到目標柱</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hanoi</a:t>
            </a:r>
            <a:r>
              <a:rPr lang="en-US" altLang="zh-TW" sz="1200" kern="1200" dirty="0">
                <a:solidFill>
                  <a:schemeClr val="tx1"/>
                </a:solidFill>
                <a:effectLst/>
                <a:latin typeface="+mn-lt"/>
                <a:ea typeface="+mn-ea"/>
                <a:cs typeface="+mn-cs"/>
              </a:rPr>
              <a:t>(n - 1, auxiliary, target, source)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計算河內塔遊戲次數</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n = </a:t>
            </a:r>
            <a:r>
              <a:rPr lang="en-US" altLang="zh-TW" sz="1200" kern="1200" dirty="0" err="1">
                <a:solidFill>
                  <a:schemeClr val="tx1"/>
                </a:solidFill>
                <a:effectLst/>
                <a:latin typeface="+mn-lt"/>
                <a:ea typeface="+mn-ea"/>
                <a:cs typeface="+mn-cs"/>
              </a:rPr>
              <a:t>int</a:t>
            </a:r>
            <a:r>
              <a:rPr lang="en-US" altLang="zh-TW" sz="1200" kern="1200" dirty="0">
                <a:solidFill>
                  <a:schemeClr val="tx1"/>
                </a:solidFill>
                <a:effectLst/>
                <a:latin typeface="+mn-lt"/>
                <a:ea typeface="+mn-ea"/>
                <a:cs typeface="+mn-cs"/>
              </a:rPr>
              <a:t>(input("</a:t>
            </a:r>
            <a:r>
              <a:rPr lang="zh-TW" altLang="en-US" sz="1200" kern="1200" dirty="0">
                <a:solidFill>
                  <a:schemeClr val="tx1"/>
                </a:solidFill>
                <a:effectLst/>
                <a:latin typeface="+mn-lt"/>
                <a:ea typeface="+mn-ea"/>
                <a:cs typeface="+mn-cs"/>
              </a:rPr>
              <a:t>請輸入河內塔的圓盤數量：</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hanoi</a:t>
            </a:r>
            <a:r>
              <a:rPr lang="en-US" altLang="zh-TW" sz="1200" kern="1200" dirty="0">
                <a:solidFill>
                  <a:schemeClr val="tx1"/>
                </a:solidFill>
                <a:effectLst/>
                <a:latin typeface="+mn-lt"/>
                <a:ea typeface="+mn-ea"/>
                <a:cs typeface="+mn-cs"/>
              </a:rPr>
              <a:t>(n, "</a:t>
            </a:r>
            <a:r>
              <a:rPr lang="zh-TW" altLang="en-US" sz="1200" kern="1200" dirty="0">
                <a:solidFill>
                  <a:schemeClr val="tx1"/>
                </a:solidFill>
                <a:effectLst/>
                <a:latin typeface="+mn-lt"/>
                <a:ea typeface="+mn-ea"/>
                <a:cs typeface="+mn-cs"/>
              </a:rPr>
              <a:t>柱子</a:t>
            </a:r>
            <a:r>
              <a:rPr lang="en-US" altLang="zh-TW" sz="1200" kern="1200" dirty="0">
                <a:solidFill>
                  <a:schemeClr val="tx1"/>
                </a:solidFill>
                <a:effectLst/>
                <a:latin typeface="+mn-lt"/>
                <a:ea typeface="+mn-ea"/>
                <a:cs typeface="+mn-cs"/>
              </a:rPr>
              <a:t>1", "</a:t>
            </a:r>
            <a:r>
              <a:rPr lang="zh-TW" altLang="en-US" sz="1200" kern="1200" dirty="0">
                <a:solidFill>
                  <a:schemeClr val="tx1"/>
                </a:solidFill>
                <a:effectLst/>
                <a:latin typeface="+mn-lt"/>
                <a:ea typeface="+mn-ea"/>
                <a:cs typeface="+mn-cs"/>
              </a:rPr>
              <a:t>柱子</a:t>
            </a:r>
            <a:r>
              <a:rPr lang="en-US" altLang="zh-TW" sz="1200" kern="1200" dirty="0">
                <a:solidFill>
                  <a:schemeClr val="tx1"/>
                </a:solidFill>
                <a:effectLst/>
                <a:latin typeface="+mn-lt"/>
                <a:ea typeface="+mn-ea"/>
                <a:cs typeface="+mn-cs"/>
              </a:rPr>
              <a:t>3", "</a:t>
            </a:r>
            <a:r>
              <a:rPr lang="zh-TW" altLang="en-US" sz="1200" kern="1200" dirty="0">
                <a:solidFill>
                  <a:schemeClr val="tx1"/>
                </a:solidFill>
                <a:effectLst/>
                <a:latin typeface="+mn-lt"/>
                <a:ea typeface="+mn-ea"/>
                <a:cs typeface="+mn-cs"/>
              </a:rPr>
              <a:t>柱子</a:t>
            </a:r>
            <a:r>
              <a:rPr lang="en-US" altLang="zh-TW" sz="1200" kern="1200" dirty="0">
                <a:solidFill>
                  <a:schemeClr val="tx1"/>
                </a:solidFill>
                <a:effectLst/>
                <a:latin typeface="+mn-lt"/>
                <a:ea typeface="+mn-ea"/>
                <a:cs typeface="+mn-cs"/>
              </a:rPr>
              <a:t>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計算次數公式：次數 </a:t>
            </a:r>
            <a:r>
              <a:rPr lang="en-US" altLang="zh-TW" sz="1200" kern="1200" dirty="0">
                <a:solidFill>
                  <a:schemeClr val="tx1"/>
                </a:solidFill>
                <a:effectLst/>
                <a:latin typeface="+mn-lt"/>
                <a:ea typeface="+mn-ea"/>
                <a:cs typeface="+mn-cs"/>
              </a:rPr>
              <a:t>= 2^n - 1</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total_moves</a:t>
            </a:r>
            <a:r>
              <a:rPr lang="en-US" altLang="zh-TW" sz="1200" kern="1200" dirty="0">
                <a:solidFill>
                  <a:schemeClr val="tx1"/>
                </a:solidFill>
                <a:effectLst/>
                <a:latin typeface="+mn-lt"/>
                <a:ea typeface="+mn-ea"/>
                <a:cs typeface="+mn-cs"/>
              </a:rPr>
              <a:t> = 2 ** n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zh-TW" altLang="en-US" sz="1200" kern="1200" dirty="0">
                <a:solidFill>
                  <a:schemeClr val="tx1"/>
                </a:solidFill>
                <a:effectLst/>
                <a:latin typeface="+mn-lt"/>
                <a:ea typeface="+mn-ea"/>
                <a:cs typeface="+mn-cs"/>
              </a:rPr>
              <a:t>完成遊戲所需的最少次數：</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total_moves</a:t>
            </a:r>
            <a:r>
              <a:rPr lang="en-US" altLang="zh-TW" sz="1200" kern="1200" dirty="0">
                <a:solidFill>
                  <a:schemeClr val="tx1"/>
                </a:solidFill>
                <a:effectLst/>
                <a:latin typeface="+mn-lt"/>
                <a:ea typeface="+mn-ea"/>
                <a:cs typeface="+mn-cs"/>
              </a:rPr>
              <a:t>)</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115</a:t>
            </a:fld>
            <a:endParaRPr lang="zh-TW" altLang="en-US"/>
          </a:p>
        </p:txBody>
      </p:sp>
    </p:spTree>
    <p:extLst>
      <p:ext uri="{BB962C8B-B14F-4D97-AF65-F5344CB8AC3E}">
        <p14:creationId xmlns:p14="http://schemas.microsoft.com/office/powerpoint/2010/main" val="742051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116</a:t>
            </a:fld>
            <a:endParaRPr lang="zh-TW" altLang="en-US"/>
          </a:p>
        </p:txBody>
      </p:sp>
    </p:spTree>
    <p:extLst>
      <p:ext uri="{BB962C8B-B14F-4D97-AF65-F5344CB8AC3E}">
        <p14:creationId xmlns:p14="http://schemas.microsoft.com/office/powerpoint/2010/main" val="11612272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117</a:t>
            </a:fld>
            <a:endParaRPr lang="zh-TW" altLang="en-US"/>
          </a:p>
        </p:txBody>
      </p:sp>
    </p:spTree>
    <p:extLst>
      <p:ext uri="{BB962C8B-B14F-4D97-AF65-F5344CB8AC3E}">
        <p14:creationId xmlns:p14="http://schemas.microsoft.com/office/powerpoint/2010/main" val="16379452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118</a:t>
            </a:fld>
            <a:endParaRPr lang="zh-TW" altLang="en-US"/>
          </a:p>
        </p:txBody>
      </p:sp>
    </p:spTree>
    <p:extLst>
      <p:ext uri="{BB962C8B-B14F-4D97-AF65-F5344CB8AC3E}">
        <p14:creationId xmlns:p14="http://schemas.microsoft.com/office/powerpoint/2010/main" val="5595579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preorder(tree, index=1):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len</a:t>
            </a:r>
            <a:r>
              <a:rPr lang="en-US" altLang="zh-TW" sz="1200" kern="1200" dirty="0">
                <a:solidFill>
                  <a:schemeClr val="tx1"/>
                </a:solidFill>
                <a:effectLst/>
                <a:latin typeface="+mn-lt"/>
                <a:ea typeface="+mn-ea"/>
                <a:cs typeface="+mn-cs"/>
              </a:rPr>
              <a:t>(tree) &lt; index:</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print(tree[index - 1], end='')</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preorder(tree, index *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preorder(tree, index * 2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postorder</a:t>
            </a:r>
            <a:r>
              <a:rPr lang="en-US" altLang="zh-TW" sz="1200" kern="1200" dirty="0">
                <a:solidFill>
                  <a:schemeClr val="tx1"/>
                </a:solidFill>
                <a:effectLst/>
                <a:latin typeface="+mn-lt"/>
                <a:ea typeface="+mn-ea"/>
                <a:cs typeface="+mn-cs"/>
              </a:rPr>
              <a:t>(tree, index=1):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len</a:t>
            </a:r>
            <a:r>
              <a:rPr lang="en-US" altLang="zh-TW" sz="1200" kern="1200" dirty="0">
                <a:solidFill>
                  <a:schemeClr val="tx1"/>
                </a:solidFill>
                <a:effectLst/>
                <a:latin typeface="+mn-lt"/>
                <a:ea typeface="+mn-ea"/>
                <a:cs typeface="+mn-cs"/>
              </a:rPr>
              <a:t>(tree) &lt; index:</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postorder</a:t>
            </a:r>
            <a:r>
              <a:rPr lang="en-US" altLang="zh-TW" sz="1200" kern="1200" dirty="0">
                <a:solidFill>
                  <a:schemeClr val="tx1"/>
                </a:solidFill>
                <a:effectLst/>
                <a:latin typeface="+mn-lt"/>
                <a:ea typeface="+mn-ea"/>
                <a:cs typeface="+mn-cs"/>
              </a:rPr>
              <a:t>(tree, index *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postorder</a:t>
            </a:r>
            <a:r>
              <a:rPr lang="en-US" altLang="zh-TW" sz="1200" kern="1200" dirty="0">
                <a:solidFill>
                  <a:schemeClr val="tx1"/>
                </a:solidFill>
                <a:effectLst/>
                <a:latin typeface="+mn-lt"/>
                <a:ea typeface="+mn-ea"/>
                <a:cs typeface="+mn-cs"/>
              </a:rPr>
              <a:t>(tree, index * 2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print(tree[index - 1], end='')</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inorder</a:t>
            </a:r>
            <a:r>
              <a:rPr lang="en-US" altLang="zh-TW" sz="1200" kern="1200" dirty="0">
                <a:solidFill>
                  <a:schemeClr val="tx1"/>
                </a:solidFill>
                <a:effectLst/>
                <a:latin typeface="+mn-lt"/>
                <a:ea typeface="+mn-ea"/>
                <a:cs typeface="+mn-cs"/>
              </a:rPr>
              <a:t>(tree, index=1):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len</a:t>
            </a:r>
            <a:r>
              <a:rPr lang="en-US" altLang="zh-TW" sz="1200" kern="1200" dirty="0">
                <a:solidFill>
                  <a:schemeClr val="tx1"/>
                </a:solidFill>
                <a:effectLst/>
                <a:latin typeface="+mn-lt"/>
                <a:ea typeface="+mn-ea"/>
                <a:cs typeface="+mn-cs"/>
              </a:rPr>
              <a:t>(tree) &lt; index:</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inorder</a:t>
            </a:r>
            <a:r>
              <a:rPr lang="en-US" altLang="zh-TW" sz="1200" kern="1200" dirty="0">
                <a:solidFill>
                  <a:schemeClr val="tx1"/>
                </a:solidFill>
                <a:effectLst/>
                <a:latin typeface="+mn-lt"/>
                <a:ea typeface="+mn-ea"/>
                <a:cs typeface="+mn-cs"/>
              </a:rPr>
              <a:t>(tree, index *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print(tree[index - 1], end='')</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inorder</a:t>
            </a:r>
            <a:r>
              <a:rPr lang="en-US" altLang="zh-TW" sz="1200" kern="1200" dirty="0">
                <a:solidFill>
                  <a:schemeClr val="tx1"/>
                </a:solidFill>
                <a:effectLst/>
                <a:latin typeface="+mn-lt"/>
                <a:ea typeface="+mn-ea"/>
                <a:cs typeface="+mn-cs"/>
              </a:rPr>
              <a:t>(tree, index * 2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tree = [4, 2, 6, 1, 3, 5, 7]</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print("Preorder Traversal:")</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preorder(tree)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en-US" altLang="zh-TW" sz="1200" kern="1200" dirty="0" err="1">
                <a:solidFill>
                  <a:schemeClr val="tx1"/>
                </a:solidFill>
                <a:effectLst/>
                <a:latin typeface="+mn-lt"/>
                <a:ea typeface="+mn-ea"/>
                <a:cs typeface="+mn-cs"/>
              </a:rPr>
              <a:t>Postorder</a:t>
            </a:r>
            <a:r>
              <a:rPr lang="en-US" altLang="zh-TW" sz="1200" kern="1200" dirty="0">
                <a:solidFill>
                  <a:schemeClr val="tx1"/>
                </a:solidFill>
                <a:effectLst/>
                <a:latin typeface="+mn-lt"/>
                <a:ea typeface="+mn-ea"/>
                <a:cs typeface="+mn-cs"/>
              </a:rPr>
              <a:t> Traversal:")</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postorder</a:t>
            </a:r>
            <a:r>
              <a:rPr lang="en-US" altLang="zh-TW" sz="1200" kern="1200" dirty="0">
                <a:solidFill>
                  <a:schemeClr val="tx1"/>
                </a:solidFill>
                <a:effectLst/>
                <a:latin typeface="+mn-lt"/>
                <a:ea typeface="+mn-ea"/>
                <a:cs typeface="+mn-cs"/>
              </a:rPr>
              <a:t>(tree)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en-US" altLang="zh-TW" sz="1200" kern="1200" dirty="0" err="1">
                <a:solidFill>
                  <a:schemeClr val="tx1"/>
                </a:solidFill>
                <a:effectLst/>
                <a:latin typeface="+mn-lt"/>
                <a:ea typeface="+mn-ea"/>
                <a:cs typeface="+mn-cs"/>
              </a:rPr>
              <a:t>Inorder</a:t>
            </a:r>
            <a:r>
              <a:rPr lang="en-US" altLang="zh-TW" sz="1200" kern="1200" dirty="0">
                <a:solidFill>
                  <a:schemeClr val="tx1"/>
                </a:solidFill>
                <a:effectLst/>
                <a:latin typeface="+mn-lt"/>
                <a:ea typeface="+mn-ea"/>
                <a:cs typeface="+mn-cs"/>
              </a:rPr>
              <a:t> Traversal:")</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inorder</a:t>
            </a:r>
            <a:r>
              <a:rPr lang="en-US" altLang="zh-TW" sz="1200" kern="1200" dirty="0">
                <a:solidFill>
                  <a:schemeClr val="tx1"/>
                </a:solidFill>
                <a:effectLst/>
                <a:latin typeface="+mn-lt"/>
                <a:ea typeface="+mn-ea"/>
                <a:cs typeface="+mn-cs"/>
              </a:rPr>
              <a:t>(tree)</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119</a:t>
            </a:fld>
            <a:endParaRPr lang="zh-TW" altLang="en-US"/>
          </a:p>
        </p:txBody>
      </p:sp>
    </p:spTree>
    <p:extLst>
      <p:ext uri="{BB962C8B-B14F-4D97-AF65-F5344CB8AC3E}">
        <p14:creationId xmlns:p14="http://schemas.microsoft.com/office/powerpoint/2010/main" val="9564167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120</a:t>
            </a:fld>
            <a:endParaRPr lang="zh-TW" altLang="en-US"/>
          </a:p>
        </p:txBody>
      </p:sp>
    </p:spTree>
    <p:extLst>
      <p:ext uri="{BB962C8B-B14F-4D97-AF65-F5344CB8AC3E}">
        <p14:creationId xmlns:p14="http://schemas.microsoft.com/office/powerpoint/2010/main" val="2162940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121</a:t>
            </a:fld>
            <a:endParaRPr lang="zh-TW" altLang="en-US"/>
          </a:p>
        </p:txBody>
      </p:sp>
    </p:spTree>
    <p:extLst>
      <p:ext uri="{BB962C8B-B14F-4D97-AF65-F5344CB8AC3E}">
        <p14:creationId xmlns:p14="http://schemas.microsoft.com/office/powerpoint/2010/main" val="8252638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 =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 =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 not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mylst.append</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print("The given node exists")</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(node1, 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temp =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node1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 and node2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node1 not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temp.append</a:t>
            </a:r>
            <a:r>
              <a:rPr lang="en-US" altLang="zh-TW" sz="1200" kern="1200" dirty="0">
                <a:solidFill>
                  <a:schemeClr val="tx1"/>
                </a:solidFill>
                <a:effectLst/>
                <a:latin typeface="+mn-lt"/>
                <a:ea typeface="+mn-ea"/>
                <a:cs typeface="+mn-cs"/>
              </a:rPr>
              <a:t>(node2)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 = temp</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elif</a:t>
            </a:r>
            <a:r>
              <a:rPr lang="en-US" altLang="zh-TW" sz="1200" kern="1200" dirty="0">
                <a:solidFill>
                  <a:schemeClr val="tx1"/>
                </a:solidFill>
                <a:effectLst/>
                <a:latin typeface="+mn-lt"/>
                <a:ea typeface="+mn-ea"/>
                <a:cs typeface="+mn-cs"/>
              </a:rPr>
              <a:t> node1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temp.extend</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temp.append</a:t>
            </a:r>
            <a:r>
              <a:rPr lang="en-US" altLang="zh-TW" sz="1200" kern="1200" dirty="0">
                <a:solidFill>
                  <a:schemeClr val="tx1"/>
                </a:solidFill>
                <a:effectLst/>
                <a:latin typeface="+mn-lt"/>
                <a:ea typeface="+mn-ea"/>
                <a:cs typeface="+mn-cs"/>
              </a:rPr>
              <a:t>(node2)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 = temp</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print("The given node does not exist")</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disp_graph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node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print(node, " -&gt; ",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('b')</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('c')</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('d')</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('a', 'b')</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('b', 'c')</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('c', 'd')</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('d', 'a')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disp_graph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122</a:t>
            </a:fld>
            <a:endParaRPr lang="zh-TW" altLang="en-US"/>
          </a:p>
        </p:txBody>
      </p:sp>
    </p:spTree>
    <p:extLst>
      <p:ext uri="{BB962C8B-B14F-4D97-AF65-F5344CB8AC3E}">
        <p14:creationId xmlns:p14="http://schemas.microsoft.com/office/powerpoint/2010/main" val="9716899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 =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 =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 not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mylst.append</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print("The given node exists")</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(node1, 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temp =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node1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 and node2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node1 not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temp.append</a:t>
            </a:r>
            <a:r>
              <a:rPr lang="en-US" altLang="zh-TW" sz="1200" kern="1200" dirty="0">
                <a:solidFill>
                  <a:schemeClr val="tx1"/>
                </a:solidFill>
                <a:effectLst/>
                <a:latin typeface="+mn-lt"/>
                <a:ea typeface="+mn-ea"/>
                <a:cs typeface="+mn-cs"/>
              </a:rPr>
              <a:t>(node2)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 = temp</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elif</a:t>
            </a:r>
            <a:r>
              <a:rPr lang="en-US" altLang="zh-TW" sz="1200" kern="1200" dirty="0">
                <a:solidFill>
                  <a:schemeClr val="tx1"/>
                </a:solidFill>
                <a:effectLst/>
                <a:latin typeface="+mn-lt"/>
                <a:ea typeface="+mn-ea"/>
                <a:cs typeface="+mn-cs"/>
              </a:rPr>
              <a:t> node1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temp.extend</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temp.append</a:t>
            </a:r>
            <a:r>
              <a:rPr lang="en-US" altLang="zh-TW" sz="1200" kern="1200" dirty="0">
                <a:solidFill>
                  <a:schemeClr val="tx1"/>
                </a:solidFill>
                <a:effectLst/>
                <a:latin typeface="+mn-lt"/>
                <a:ea typeface="+mn-ea"/>
                <a:cs typeface="+mn-cs"/>
              </a:rPr>
              <a:t>(node2)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 = temp</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print("The given node does not exist")</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disp_graph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node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print(node, " -&gt; ",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('b')</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('c')</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('d')</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('a', 'b')</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('b', 'c')</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('c', 'd')</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('d', 'a')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disp_graph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123</a:t>
            </a:fld>
            <a:endParaRPr lang="zh-TW" altLang="en-US"/>
          </a:p>
        </p:txBody>
      </p:sp>
    </p:spTree>
    <p:extLst>
      <p:ext uri="{BB962C8B-B14F-4D97-AF65-F5344CB8AC3E}">
        <p14:creationId xmlns:p14="http://schemas.microsoft.com/office/powerpoint/2010/main" val="3851734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46</a:t>
            </a:fld>
            <a:endParaRPr lang="zh-TW" altLang="en-US"/>
          </a:p>
        </p:txBody>
      </p:sp>
    </p:spTree>
    <p:extLst>
      <p:ext uri="{BB962C8B-B14F-4D97-AF65-F5344CB8AC3E}">
        <p14:creationId xmlns:p14="http://schemas.microsoft.com/office/powerpoint/2010/main" val="19755576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 =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 =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 not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mylst.append</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print("The given node exists")</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(node1, 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temp =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node1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 and node2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node1 not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temp.append</a:t>
            </a:r>
            <a:r>
              <a:rPr lang="en-US" altLang="zh-TW" sz="1200" kern="1200" dirty="0">
                <a:solidFill>
                  <a:schemeClr val="tx1"/>
                </a:solidFill>
                <a:effectLst/>
                <a:latin typeface="+mn-lt"/>
                <a:ea typeface="+mn-ea"/>
                <a:cs typeface="+mn-cs"/>
              </a:rPr>
              <a:t>(node2)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 = temp</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elif</a:t>
            </a:r>
            <a:r>
              <a:rPr lang="en-US" altLang="zh-TW" sz="1200" kern="1200" dirty="0">
                <a:solidFill>
                  <a:schemeClr val="tx1"/>
                </a:solidFill>
                <a:effectLst/>
                <a:latin typeface="+mn-lt"/>
                <a:ea typeface="+mn-ea"/>
                <a:cs typeface="+mn-cs"/>
              </a:rPr>
              <a:t> node1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temp.extend</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temp.append</a:t>
            </a:r>
            <a:r>
              <a:rPr lang="en-US" altLang="zh-TW" sz="1200" kern="1200" dirty="0">
                <a:solidFill>
                  <a:schemeClr val="tx1"/>
                </a:solidFill>
                <a:effectLst/>
                <a:latin typeface="+mn-lt"/>
                <a:ea typeface="+mn-ea"/>
                <a:cs typeface="+mn-cs"/>
              </a:rPr>
              <a:t>(node2)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 = temp</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print("The given node does not exist")</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disp_graph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node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print(node, " -&gt; ",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('b')</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('c')</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('d')</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('a', 'b')</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('b', 'c')</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('c', 'd')</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('d', 'a')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disp_graph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124</a:t>
            </a:fld>
            <a:endParaRPr lang="zh-TW" altLang="en-US"/>
          </a:p>
        </p:txBody>
      </p:sp>
    </p:spTree>
    <p:extLst>
      <p:ext uri="{BB962C8B-B14F-4D97-AF65-F5344CB8AC3E}">
        <p14:creationId xmlns:p14="http://schemas.microsoft.com/office/powerpoint/2010/main" val="12107288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 =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 =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 not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mylst.append</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print("The given node exists")</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(node1, 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temp =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node1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 and node2 in </a:t>
            </a:r>
            <a:r>
              <a:rPr lang="en-US" altLang="zh-TW" sz="1200" kern="1200" dirty="0" err="1">
                <a:solidFill>
                  <a:schemeClr val="tx1"/>
                </a:solidFill>
                <a:effectLst/>
                <a:latin typeface="+mn-lt"/>
                <a:ea typeface="+mn-ea"/>
                <a:cs typeface="+mn-cs"/>
              </a:rPr>
              <a:t>mylst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node1 not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temp.append</a:t>
            </a:r>
            <a:r>
              <a:rPr lang="en-US" altLang="zh-TW" sz="1200" kern="1200" dirty="0">
                <a:solidFill>
                  <a:schemeClr val="tx1"/>
                </a:solidFill>
                <a:effectLst/>
                <a:latin typeface="+mn-lt"/>
                <a:ea typeface="+mn-ea"/>
                <a:cs typeface="+mn-cs"/>
              </a:rPr>
              <a:t>(node2)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 = temp</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elif</a:t>
            </a:r>
            <a:r>
              <a:rPr lang="en-US" altLang="zh-TW" sz="1200" kern="1200" dirty="0">
                <a:solidFill>
                  <a:schemeClr val="tx1"/>
                </a:solidFill>
                <a:effectLst/>
                <a:latin typeface="+mn-lt"/>
                <a:ea typeface="+mn-ea"/>
                <a:cs typeface="+mn-cs"/>
              </a:rPr>
              <a:t> node1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temp.extend</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temp.append</a:t>
            </a:r>
            <a:r>
              <a:rPr lang="en-US" altLang="zh-TW" sz="1200" kern="1200" dirty="0">
                <a:solidFill>
                  <a:schemeClr val="tx1"/>
                </a:solidFill>
                <a:effectLst/>
                <a:latin typeface="+mn-lt"/>
                <a:ea typeface="+mn-ea"/>
                <a:cs typeface="+mn-cs"/>
              </a:rPr>
              <a:t>(node2)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[node1] = temp</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print("The given node does not exist")</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disp_graph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node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print(node, " -&gt; ",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[node]])</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('b')</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('c')</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graph_node</a:t>
            </a:r>
            <a:r>
              <a:rPr lang="en-US" altLang="zh-TW" sz="1200" kern="1200" dirty="0">
                <a:solidFill>
                  <a:schemeClr val="tx1"/>
                </a:solidFill>
                <a:effectLst/>
                <a:latin typeface="+mn-lt"/>
                <a:ea typeface="+mn-ea"/>
                <a:cs typeface="+mn-cs"/>
              </a:rPr>
              <a:t>('d')</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('a', 'b')</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('b', 'c')</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('c', 'd')</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graph_edge</a:t>
            </a:r>
            <a:r>
              <a:rPr lang="en-US" altLang="zh-TW" sz="1200" kern="1200" dirty="0">
                <a:solidFill>
                  <a:schemeClr val="tx1"/>
                </a:solidFill>
                <a:effectLst/>
                <a:latin typeface="+mn-lt"/>
                <a:ea typeface="+mn-ea"/>
                <a:cs typeface="+mn-cs"/>
              </a:rPr>
              <a:t>('d', 'a')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disp_graph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en-US" altLang="zh-TW" sz="1200" kern="1200" dirty="0" err="1">
                <a:solidFill>
                  <a:schemeClr val="tx1"/>
                </a:solidFill>
                <a:effectLst/>
                <a:latin typeface="+mn-lt"/>
                <a:ea typeface="+mn-ea"/>
                <a:cs typeface="+mn-cs"/>
              </a:rPr>
              <a:t>adjacency_lst</a:t>
            </a:r>
            <a:r>
              <a:rPr lang="en-US" altLang="zh-TW" sz="1200" kern="1200" dirty="0">
                <a:solidFill>
                  <a:schemeClr val="tx1"/>
                </a:solidFill>
                <a:effectLst/>
                <a:latin typeface="+mn-lt"/>
                <a:ea typeface="+mn-ea"/>
                <a:cs typeface="+mn-cs"/>
              </a:rPr>
              <a:t>)</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125</a:t>
            </a:fld>
            <a:endParaRPr lang="zh-TW" altLang="en-US"/>
          </a:p>
        </p:txBody>
      </p:sp>
    </p:spTree>
    <p:extLst>
      <p:ext uri="{BB962C8B-B14F-4D97-AF65-F5344CB8AC3E}">
        <p14:creationId xmlns:p14="http://schemas.microsoft.com/office/powerpoint/2010/main" val="13511776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126</a:t>
            </a:fld>
            <a:endParaRPr lang="zh-TW" altLang="en-US"/>
          </a:p>
        </p:txBody>
      </p:sp>
    </p:spTree>
    <p:extLst>
      <p:ext uri="{BB962C8B-B14F-4D97-AF65-F5344CB8AC3E}">
        <p14:creationId xmlns:p14="http://schemas.microsoft.com/office/powerpoint/2010/main" val="30186702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127</a:t>
            </a:fld>
            <a:endParaRPr lang="zh-TW" altLang="en-US"/>
          </a:p>
        </p:txBody>
      </p:sp>
    </p:spTree>
    <p:extLst>
      <p:ext uri="{BB962C8B-B14F-4D97-AF65-F5344CB8AC3E}">
        <p14:creationId xmlns:p14="http://schemas.microsoft.com/office/powerpoint/2010/main" val="11607508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128</a:t>
            </a:fld>
            <a:endParaRPr lang="zh-TW" altLang="en-US"/>
          </a:p>
        </p:txBody>
      </p:sp>
    </p:spTree>
    <p:extLst>
      <p:ext uri="{BB962C8B-B14F-4D97-AF65-F5344CB8AC3E}">
        <p14:creationId xmlns:p14="http://schemas.microsoft.com/office/powerpoint/2010/main" val="14005588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130</a:t>
            </a:fld>
            <a:endParaRPr lang="zh-TW" altLang="en-US"/>
          </a:p>
        </p:txBody>
      </p:sp>
    </p:spTree>
    <p:extLst>
      <p:ext uri="{BB962C8B-B14F-4D97-AF65-F5344CB8AC3E}">
        <p14:creationId xmlns:p14="http://schemas.microsoft.com/office/powerpoint/2010/main" val="312454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binary_search</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 target):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left = 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right = </a:t>
            </a:r>
            <a:r>
              <a:rPr lang="en-US" altLang="zh-TW" sz="1200" kern="1200" dirty="0" err="1">
                <a:solidFill>
                  <a:schemeClr val="tx1"/>
                </a:solidFill>
                <a:effectLst/>
                <a:latin typeface="+mn-lt"/>
                <a:ea typeface="+mn-ea"/>
                <a:cs typeface="+mn-cs"/>
              </a:rPr>
              <a:t>len</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while left &lt;= right: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mid = (left + right) //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[mid] == target: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 mid</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elif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[mid] &lt; target: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left = mid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right = mid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 = [1, 2, 3, 4, 5, 6, 7, 8, 9, 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target = 6</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result = </a:t>
            </a:r>
            <a:r>
              <a:rPr lang="en-US" altLang="zh-TW" sz="1200" kern="1200" dirty="0" err="1">
                <a:solidFill>
                  <a:schemeClr val="tx1"/>
                </a:solidFill>
                <a:effectLst/>
                <a:latin typeface="+mn-lt"/>
                <a:ea typeface="+mn-ea"/>
                <a:cs typeface="+mn-cs"/>
              </a:rPr>
              <a:t>binary_search</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 target)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print(result)</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134</a:t>
            </a:fld>
            <a:endParaRPr lang="zh-TW" altLang="en-US"/>
          </a:p>
        </p:txBody>
      </p:sp>
    </p:spTree>
    <p:extLst>
      <p:ext uri="{BB962C8B-B14F-4D97-AF65-F5344CB8AC3E}">
        <p14:creationId xmlns:p14="http://schemas.microsoft.com/office/powerpoint/2010/main" val="32284001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137</a:t>
            </a:fld>
            <a:endParaRPr lang="zh-TW" altLang="en-US"/>
          </a:p>
        </p:txBody>
      </p:sp>
    </p:spTree>
    <p:extLst>
      <p:ext uri="{BB962C8B-B14F-4D97-AF65-F5344CB8AC3E}">
        <p14:creationId xmlns:p14="http://schemas.microsoft.com/office/powerpoint/2010/main" val="32834740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find_two_sum</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 target):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n = </a:t>
            </a:r>
            <a:r>
              <a:rPr lang="en-US" altLang="zh-TW" sz="1200" kern="1200" dirty="0" err="1">
                <a:solidFill>
                  <a:schemeClr val="tx1"/>
                </a:solidFill>
                <a:effectLst/>
                <a:latin typeface="+mn-lt"/>
                <a:ea typeface="+mn-ea"/>
                <a:cs typeface="+mn-cs"/>
              </a:rPr>
              <a:t>len</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range(n):</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j in range(</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+ 1, n):</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[j] == target: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 (</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[j])</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 None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 = [2, 7, 11, 15]</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target = 9</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result = </a:t>
            </a:r>
            <a:r>
              <a:rPr lang="en-US" altLang="zh-TW" sz="1200" kern="1200" dirty="0" err="1">
                <a:solidFill>
                  <a:schemeClr val="tx1"/>
                </a:solidFill>
                <a:effectLst/>
                <a:latin typeface="+mn-lt"/>
                <a:ea typeface="+mn-ea"/>
                <a:cs typeface="+mn-cs"/>
              </a:rPr>
              <a:t>find_two_sum</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arr</a:t>
            </a:r>
            <a:r>
              <a:rPr lang="en-US" altLang="zh-TW" sz="1200" kern="1200" dirty="0">
                <a:solidFill>
                  <a:schemeClr val="tx1"/>
                </a:solidFill>
                <a:effectLst/>
                <a:latin typeface="+mn-lt"/>
                <a:ea typeface="+mn-ea"/>
                <a:cs typeface="+mn-cs"/>
              </a:rPr>
              <a:t>, target)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if result: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print("Two elements found:", result[0], "and", result[1])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print("No elements found.")</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138</a:t>
            </a:fld>
            <a:endParaRPr lang="zh-TW" altLang="en-US"/>
          </a:p>
        </p:txBody>
      </p:sp>
    </p:spTree>
    <p:extLst>
      <p:ext uri="{BB962C8B-B14F-4D97-AF65-F5344CB8AC3E}">
        <p14:creationId xmlns:p14="http://schemas.microsoft.com/office/powerpoint/2010/main" val="107811415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139</a:t>
            </a:fld>
            <a:endParaRPr lang="zh-TW" altLang="en-US"/>
          </a:p>
        </p:txBody>
      </p:sp>
    </p:spTree>
    <p:extLst>
      <p:ext uri="{BB962C8B-B14F-4D97-AF65-F5344CB8AC3E}">
        <p14:creationId xmlns:p14="http://schemas.microsoft.com/office/powerpoint/2010/main" val="1897951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輸入卡片類型</a:t>
            </a:r>
            <a:br>
              <a:rPr lang="zh-TW" altLang="en-US"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card_type</a:t>
            </a:r>
            <a:r>
              <a:rPr lang="en-US" altLang="zh-TW" sz="1200" kern="1200" dirty="0">
                <a:solidFill>
                  <a:schemeClr val="tx1"/>
                </a:solidFill>
                <a:effectLst/>
                <a:latin typeface="+mn-lt"/>
                <a:ea typeface="+mn-ea"/>
                <a:cs typeface="+mn-cs"/>
              </a:rPr>
              <a:t> = input("</a:t>
            </a:r>
            <a:r>
              <a:rPr lang="zh-TW" altLang="en-US" sz="1200" kern="1200" dirty="0">
                <a:solidFill>
                  <a:schemeClr val="tx1"/>
                </a:solidFill>
                <a:effectLst/>
                <a:latin typeface="+mn-lt"/>
                <a:ea typeface="+mn-ea"/>
                <a:cs typeface="+mn-cs"/>
              </a:rPr>
              <a:t>請輸入卡片類型（</a:t>
            </a:r>
            <a:r>
              <a:rPr lang="en-US" altLang="zh-TW" sz="1200" kern="1200" dirty="0">
                <a:solidFill>
                  <a:schemeClr val="tx1"/>
                </a:solidFill>
                <a:effectLst/>
                <a:latin typeface="+mn-lt"/>
                <a:ea typeface="+mn-ea"/>
                <a:cs typeface="+mn-cs"/>
              </a:rPr>
              <a:t>A</a:t>
            </a:r>
            <a:r>
              <a:rPr lang="zh-TW" altLang="en-US" sz="1200" kern="1200" dirty="0">
                <a:solidFill>
                  <a:schemeClr val="tx1"/>
                </a:solidFill>
                <a:effectLst/>
                <a:latin typeface="+mn-lt"/>
                <a:ea typeface="+mn-ea"/>
                <a:cs typeface="+mn-cs"/>
              </a:rPr>
              <a:t>或</a:t>
            </a:r>
            <a:r>
              <a:rPr lang="en-US" altLang="zh-TW" sz="1200" kern="1200" dirty="0">
                <a:solidFill>
                  <a:schemeClr val="tx1"/>
                </a:solidFill>
                <a:effectLst/>
                <a:latin typeface="+mn-lt"/>
                <a:ea typeface="+mn-ea"/>
                <a:cs typeface="+mn-cs"/>
              </a:rPr>
              <a:t>B</a:t>
            </a:r>
            <a:r>
              <a:rPr lang="zh-TW" altLang="en-US" sz="1200" kern="1200" dirty="0">
                <a:solidFill>
                  <a:schemeClr val="tx1"/>
                </a:solidFill>
                <a:effectLst/>
                <a:latin typeface="+mn-lt"/>
                <a:ea typeface="+mn-ea"/>
                <a:cs typeface="+mn-cs"/>
              </a:rPr>
              <a: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輸入卡片有效期</a:t>
            </a:r>
            <a:br>
              <a:rPr lang="zh-TW" altLang="en-US"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expiration_date</a:t>
            </a:r>
            <a:r>
              <a:rPr lang="en-US" altLang="zh-TW" sz="1200" kern="1200" dirty="0">
                <a:solidFill>
                  <a:schemeClr val="tx1"/>
                </a:solidFill>
                <a:effectLst/>
                <a:latin typeface="+mn-lt"/>
                <a:ea typeface="+mn-ea"/>
                <a:cs typeface="+mn-cs"/>
              </a:rPr>
              <a:t> = input("</a:t>
            </a:r>
            <a:r>
              <a:rPr lang="zh-TW" altLang="en-US" sz="1200" kern="1200" dirty="0">
                <a:solidFill>
                  <a:schemeClr val="tx1"/>
                </a:solidFill>
                <a:effectLst/>
                <a:latin typeface="+mn-lt"/>
                <a:ea typeface="+mn-ea"/>
                <a:cs typeface="+mn-cs"/>
              </a:rPr>
              <a:t>請輸入卡片有效期（</a:t>
            </a:r>
            <a:r>
              <a:rPr lang="en-US" altLang="zh-TW" sz="1200" kern="1200" dirty="0">
                <a:solidFill>
                  <a:schemeClr val="tx1"/>
                </a:solidFill>
                <a:effectLst/>
                <a:latin typeface="+mn-lt"/>
                <a:ea typeface="+mn-ea"/>
                <a:cs typeface="+mn-cs"/>
              </a:rPr>
              <a:t>YYYYMMDD</a:t>
            </a:r>
            <a:r>
              <a:rPr lang="zh-TW" altLang="en-US" sz="1200" kern="1200" dirty="0">
                <a:solidFill>
                  <a:schemeClr val="tx1"/>
                </a:solidFill>
                <a:effectLst/>
                <a:latin typeface="+mn-lt"/>
                <a:ea typeface="+mn-ea"/>
                <a:cs typeface="+mn-cs"/>
              </a:rPr>
              <a:t>）：</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獲取當前日期</a:t>
            </a:r>
            <a:br>
              <a:rPr lang="zh-TW" altLang="en-US"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current_date</a:t>
            </a:r>
            <a:r>
              <a:rPr lang="en-US" altLang="zh-TW" sz="1200" kern="1200" dirty="0">
                <a:solidFill>
                  <a:schemeClr val="tx1"/>
                </a:solidFill>
                <a:effectLst/>
                <a:latin typeface="+mn-lt"/>
                <a:ea typeface="+mn-ea"/>
                <a:cs typeface="+mn-cs"/>
              </a:rPr>
              <a:t> = '20230619'</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判斷是否允許進入</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if </a:t>
            </a:r>
            <a:r>
              <a:rPr lang="en-US" altLang="zh-TW" sz="1200" kern="1200" dirty="0" err="1">
                <a:solidFill>
                  <a:schemeClr val="tx1"/>
                </a:solidFill>
                <a:effectLst/>
                <a:latin typeface="+mn-lt"/>
                <a:ea typeface="+mn-ea"/>
                <a:cs typeface="+mn-cs"/>
              </a:rPr>
              <a:t>card_type</a:t>
            </a:r>
            <a:r>
              <a:rPr lang="en-US" altLang="zh-TW" sz="1200" kern="1200" dirty="0">
                <a:solidFill>
                  <a:schemeClr val="tx1"/>
                </a:solidFill>
                <a:effectLst/>
                <a:latin typeface="+mn-lt"/>
                <a:ea typeface="+mn-ea"/>
                <a:cs typeface="+mn-cs"/>
              </a:rPr>
              <a:t> == "A" and </a:t>
            </a:r>
            <a:r>
              <a:rPr lang="en-US" altLang="zh-TW" sz="1200" kern="1200" dirty="0" err="1">
                <a:solidFill>
                  <a:schemeClr val="tx1"/>
                </a:solidFill>
                <a:effectLst/>
                <a:latin typeface="+mn-lt"/>
                <a:ea typeface="+mn-ea"/>
                <a:cs typeface="+mn-cs"/>
              </a:rPr>
              <a:t>expiration_date</a:t>
            </a:r>
            <a:r>
              <a:rPr lang="en-US" altLang="zh-TW" sz="1200" kern="1200" dirty="0">
                <a:solidFill>
                  <a:schemeClr val="tx1"/>
                </a:solidFill>
                <a:effectLst/>
                <a:latin typeface="+mn-lt"/>
                <a:ea typeface="+mn-ea"/>
                <a:cs typeface="+mn-cs"/>
              </a:rPr>
              <a:t> &gt;= </a:t>
            </a:r>
            <a:r>
              <a:rPr lang="en-US" altLang="zh-TW" sz="1200" kern="1200" dirty="0" err="1">
                <a:solidFill>
                  <a:schemeClr val="tx1"/>
                </a:solidFill>
                <a:effectLst/>
                <a:latin typeface="+mn-lt"/>
                <a:ea typeface="+mn-ea"/>
                <a:cs typeface="+mn-cs"/>
              </a:rPr>
              <a:t>current_date</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a:t>
            </a:r>
            <a:r>
              <a:rPr lang="zh-TW" altLang="en-US" sz="1200" kern="1200" dirty="0">
                <a:solidFill>
                  <a:schemeClr val="tx1"/>
                </a:solidFill>
                <a:effectLst/>
                <a:latin typeface="+mn-lt"/>
                <a:ea typeface="+mn-ea"/>
                <a:cs typeface="+mn-cs"/>
              </a:rPr>
              <a:t>允許進入</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elif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card_type</a:t>
            </a:r>
            <a:r>
              <a:rPr lang="en-US" altLang="zh-TW" sz="1200" kern="1200" dirty="0">
                <a:solidFill>
                  <a:schemeClr val="tx1"/>
                </a:solidFill>
                <a:effectLst/>
                <a:latin typeface="+mn-lt"/>
                <a:ea typeface="+mn-ea"/>
                <a:cs typeface="+mn-cs"/>
              </a:rPr>
              <a:t> == "B" and </a:t>
            </a:r>
            <a:r>
              <a:rPr lang="en-US" altLang="zh-TW" sz="1200" kern="1200" dirty="0" err="1">
                <a:solidFill>
                  <a:schemeClr val="tx1"/>
                </a:solidFill>
                <a:effectLst/>
                <a:latin typeface="+mn-lt"/>
                <a:ea typeface="+mn-ea"/>
                <a:cs typeface="+mn-cs"/>
              </a:rPr>
              <a:t>expiration_date</a:t>
            </a:r>
            <a:r>
              <a:rPr lang="en-US" altLang="zh-TW" sz="1200" kern="1200" dirty="0">
                <a:solidFill>
                  <a:schemeClr val="tx1"/>
                </a:solidFill>
                <a:effectLst/>
                <a:latin typeface="+mn-lt"/>
                <a:ea typeface="+mn-ea"/>
                <a:cs typeface="+mn-cs"/>
              </a:rPr>
              <a:t> &gt;= </a:t>
            </a:r>
            <a:r>
              <a:rPr lang="en-US" altLang="zh-TW" sz="1200" kern="1200" dirty="0" err="1">
                <a:solidFill>
                  <a:schemeClr val="tx1"/>
                </a:solidFill>
                <a:effectLst/>
                <a:latin typeface="+mn-lt"/>
                <a:ea typeface="+mn-ea"/>
                <a:cs typeface="+mn-cs"/>
              </a:rPr>
              <a:t>current_date</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a:t>
            </a:r>
            <a:r>
              <a:rPr lang="zh-TW" altLang="en-US" sz="1200" kern="1200" dirty="0">
                <a:solidFill>
                  <a:schemeClr val="tx1"/>
                </a:solidFill>
                <a:effectLst/>
                <a:latin typeface="+mn-lt"/>
                <a:ea typeface="+mn-ea"/>
                <a:cs typeface="+mn-cs"/>
              </a:rPr>
              <a:t>不允許進入</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else: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print("</a:t>
            </a:r>
            <a:r>
              <a:rPr lang="zh-TW" altLang="en-US" sz="1200" kern="1200" dirty="0">
                <a:solidFill>
                  <a:schemeClr val="tx1"/>
                </a:solidFill>
                <a:effectLst/>
                <a:latin typeface="+mn-lt"/>
                <a:ea typeface="+mn-ea"/>
                <a:cs typeface="+mn-cs"/>
              </a:rPr>
              <a:t>不允許進入</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47</a:t>
            </a:fld>
            <a:endParaRPr lang="zh-TW" altLang="en-US"/>
          </a:p>
        </p:txBody>
      </p:sp>
    </p:spTree>
    <p:extLst>
      <p:ext uri="{BB962C8B-B14F-4D97-AF65-F5344CB8AC3E}">
        <p14:creationId xmlns:p14="http://schemas.microsoft.com/office/powerpoint/2010/main" val="41098767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chars = ['A', 'B', 'C ','D','E']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print(chars)</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find_combinations</a:t>
            </a:r>
            <a:r>
              <a:rPr lang="en-US" altLang="zh-TW" sz="1200" kern="1200" dirty="0">
                <a:solidFill>
                  <a:schemeClr val="tx1"/>
                </a:solidFill>
                <a:effectLst/>
                <a:latin typeface="+mn-lt"/>
                <a:ea typeface="+mn-ea"/>
                <a:cs typeface="+mn-cs"/>
              </a:rPr>
              <a:t>(chars):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combinations =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n = </a:t>
            </a:r>
            <a:r>
              <a:rPr lang="en-US" altLang="zh-TW" sz="1200" kern="1200" dirty="0" err="1">
                <a:solidFill>
                  <a:schemeClr val="tx1"/>
                </a:solidFill>
                <a:effectLst/>
                <a:latin typeface="+mn-lt"/>
                <a:ea typeface="+mn-ea"/>
                <a:cs typeface="+mn-cs"/>
              </a:rPr>
              <a:t>len</a:t>
            </a:r>
            <a:r>
              <a:rPr lang="en-US" altLang="zh-TW" sz="1200" kern="1200" dirty="0">
                <a:solidFill>
                  <a:schemeClr val="tx1"/>
                </a:solidFill>
                <a:effectLst/>
                <a:latin typeface="+mn-lt"/>
                <a:ea typeface="+mn-ea"/>
                <a:cs typeface="+mn-cs"/>
              </a:rPr>
              <a:t>(chars)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range(n):</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j in range(i+1, n):</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k in range(j+1, n):</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combination = chars[</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].strip() + chars[j].strip() + chars[k].strip()</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combinations.append</a:t>
            </a:r>
            <a:r>
              <a:rPr lang="en-US" altLang="zh-TW" sz="1200" kern="1200" dirty="0">
                <a:solidFill>
                  <a:schemeClr val="tx1"/>
                </a:solidFill>
                <a:effectLst/>
                <a:latin typeface="+mn-lt"/>
                <a:ea typeface="+mn-ea"/>
                <a:cs typeface="+mn-cs"/>
              </a:rPr>
              <a:t>(combination)</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 combinations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result = </a:t>
            </a:r>
            <a:r>
              <a:rPr lang="en-US" altLang="zh-TW" sz="1200" kern="1200" dirty="0" err="1">
                <a:solidFill>
                  <a:schemeClr val="tx1"/>
                </a:solidFill>
                <a:effectLst/>
                <a:latin typeface="+mn-lt"/>
                <a:ea typeface="+mn-ea"/>
                <a:cs typeface="+mn-cs"/>
              </a:rPr>
              <a:t>find_combinations</a:t>
            </a:r>
            <a:r>
              <a:rPr lang="en-US" altLang="zh-TW" sz="1200" kern="1200" dirty="0">
                <a:solidFill>
                  <a:schemeClr val="tx1"/>
                </a:solidFill>
                <a:effectLst/>
                <a:latin typeface="+mn-lt"/>
                <a:ea typeface="+mn-ea"/>
                <a:cs typeface="+mn-cs"/>
              </a:rPr>
              <a:t>(chars)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print(result)</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140</a:t>
            </a:fld>
            <a:endParaRPr lang="zh-TW" altLang="en-US"/>
          </a:p>
        </p:txBody>
      </p:sp>
    </p:spTree>
    <p:extLst>
      <p:ext uri="{BB962C8B-B14F-4D97-AF65-F5344CB8AC3E}">
        <p14:creationId xmlns:p14="http://schemas.microsoft.com/office/powerpoint/2010/main" val="410748928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min_coins</a:t>
            </a:r>
            <a:r>
              <a:rPr lang="en-US" altLang="zh-TW" sz="1200" kern="1200" dirty="0">
                <a:solidFill>
                  <a:schemeClr val="tx1"/>
                </a:solidFill>
                <a:effectLst/>
                <a:latin typeface="+mn-lt"/>
                <a:ea typeface="+mn-ea"/>
                <a:cs typeface="+mn-cs"/>
              </a:rPr>
              <a:t>(amount, coins):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coins.sort</a:t>
            </a:r>
            <a:r>
              <a:rPr lang="en-US" altLang="zh-TW" sz="1200" kern="1200" dirty="0">
                <a:solidFill>
                  <a:schemeClr val="tx1"/>
                </a:solidFill>
                <a:effectLst/>
                <a:latin typeface="+mn-lt"/>
                <a:ea typeface="+mn-ea"/>
                <a:cs typeface="+mn-cs"/>
              </a:rPr>
              <a:t>(reverse=True)  # </a:t>
            </a:r>
            <a:r>
              <a:rPr lang="zh-TW" altLang="en-US" sz="1200" kern="1200" dirty="0">
                <a:solidFill>
                  <a:schemeClr val="tx1"/>
                </a:solidFill>
                <a:effectLst/>
                <a:latin typeface="+mn-lt"/>
                <a:ea typeface="+mn-ea"/>
                <a:cs typeface="+mn-cs"/>
              </a:rPr>
              <a:t>將硬幣面值按降序排序</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coin_count</a:t>
            </a:r>
            <a:r>
              <a:rPr lang="en-US" altLang="zh-TW" sz="1200" kern="1200" dirty="0">
                <a:solidFill>
                  <a:schemeClr val="tx1"/>
                </a:solidFill>
                <a:effectLst/>
                <a:latin typeface="+mn-lt"/>
                <a:ea typeface="+mn-ea"/>
                <a:cs typeface="+mn-cs"/>
              </a:rPr>
              <a:t> = 0  # </a:t>
            </a:r>
            <a:r>
              <a:rPr lang="zh-TW" altLang="en-US" sz="1200" kern="1200" dirty="0">
                <a:solidFill>
                  <a:schemeClr val="tx1"/>
                </a:solidFill>
                <a:effectLst/>
                <a:latin typeface="+mn-lt"/>
                <a:ea typeface="+mn-ea"/>
                <a:cs typeface="+mn-cs"/>
              </a:rPr>
              <a:t>紀錄硬幣數量</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for coin in coins: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coin_count</a:t>
            </a:r>
            <a:r>
              <a:rPr lang="en-US" altLang="zh-TW" sz="1200" kern="1200" dirty="0">
                <a:solidFill>
                  <a:schemeClr val="tx1"/>
                </a:solidFill>
                <a:effectLst/>
                <a:latin typeface="+mn-lt"/>
                <a:ea typeface="+mn-ea"/>
                <a:cs typeface="+mn-cs"/>
              </a:rPr>
              <a:t> += amount // coin  # </a:t>
            </a:r>
            <a:r>
              <a:rPr lang="zh-TW" altLang="en-US" sz="1200" kern="1200" dirty="0">
                <a:solidFill>
                  <a:schemeClr val="tx1"/>
                </a:solidFill>
                <a:effectLst/>
                <a:latin typeface="+mn-lt"/>
                <a:ea typeface="+mn-ea"/>
                <a:cs typeface="+mn-cs"/>
              </a:rPr>
              <a:t>使用整除運算符計算可以使用的該面值硬幣數量</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amount %= coin  # </a:t>
            </a:r>
            <a:r>
              <a:rPr lang="zh-TW" altLang="en-US" sz="1200" kern="1200" dirty="0">
                <a:solidFill>
                  <a:schemeClr val="tx1"/>
                </a:solidFill>
                <a:effectLst/>
                <a:latin typeface="+mn-lt"/>
                <a:ea typeface="+mn-ea"/>
                <a:cs typeface="+mn-cs"/>
              </a:rPr>
              <a:t>計算剩餘金額</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return </a:t>
            </a:r>
            <a:r>
              <a:rPr lang="en-US" altLang="zh-TW" sz="1200" kern="1200" dirty="0" err="1">
                <a:solidFill>
                  <a:schemeClr val="tx1"/>
                </a:solidFill>
                <a:effectLst/>
                <a:latin typeface="+mn-lt"/>
                <a:ea typeface="+mn-ea"/>
                <a:cs typeface="+mn-cs"/>
              </a:rPr>
              <a:t>coin_count</a:t>
            </a: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amount = 72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coins = [1, 5, 10, 25]</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result = </a:t>
            </a:r>
            <a:r>
              <a:rPr lang="en-US" altLang="zh-TW" sz="1200" kern="1200" dirty="0" err="1">
                <a:solidFill>
                  <a:schemeClr val="tx1"/>
                </a:solidFill>
                <a:effectLst/>
                <a:latin typeface="+mn-lt"/>
                <a:ea typeface="+mn-ea"/>
                <a:cs typeface="+mn-cs"/>
              </a:rPr>
              <a:t>min_coins</a:t>
            </a:r>
            <a:r>
              <a:rPr lang="en-US" altLang="zh-TW" sz="1200" kern="1200" dirty="0">
                <a:solidFill>
                  <a:schemeClr val="tx1"/>
                </a:solidFill>
                <a:effectLst/>
                <a:latin typeface="+mn-lt"/>
                <a:ea typeface="+mn-ea"/>
                <a:cs typeface="+mn-cs"/>
              </a:rPr>
              <a:t>(amount, coins)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print(result)</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145</a:t>
            </a:fld>
            <a:endParaRPr lang="zh-TW" altLang="en-US"/>
          </a:p>
        </p:txBody>
      </p:sp>
    </p:spTree>
    <p:extLst>
      <p:ext uri="{BB962C8B-B14F-4D97-AF65-F5344CB8AC3E}">
        <p14:creationId xmlns:p14="http://schemas.microsoft.com/office/powerpoint/2010/main" val="209883398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import random</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A = [</a:t>
            </a:r>
            <a:r>
              <a:rPr lang="en-US" altLang="zh-TW" sz="1200" kern="1200" dirty="0" err="1">
                <a:solidFill>
                  <a:schemeClr val="tx1"/>
                </a:solidFill>
                <a:effectLst/>
                <a:latin typeface="+mn-lt"/>
                <a:ea typeface="+mn-ea"/>
                <a:cs typeface="+mn-cs"/>
              </a:rPr>
              <a:t>random.randint</a:t>
            </a:r>
            <a:r>
              <a:rPr lang="en-US" altLang="zh-TW" sz="1200" kern="1200" dirty="0">
                <a:solidFill>
                  <a:schemeClr val="tx1"/>
                </a:solidFill>
                <a:effectLst/>
                <a:latin typeface="+mn-lt"/>
                <a:ea typeface="+mn-ea"/>
                <a:cs typeface="+mn-cs"/>
              </a:rPr>
              <a:t>(-100,100)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S = [0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S[0] = A[0]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answer  =-9999999</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min_val</a:t>
            </a:r>
            <a:r>
              <a:rPr lang="en-US" altLang="zh-TW" sz="1200" kern="1200" dirty="0">
                <a:solidFill>
                  <a:schemeClr val="tx1"/>
                </a:solidFill>
                <a:effectLst/>
                <a:latin typeface="+mn-lt"/>
                <a:ea typeface="+mn-ea"/>
                <a:cs typeface="+mn-cs"/>
              </a:rPr>
              <a:t> = 9999999</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max_val</a:t>
            </a:r>
            <a:r>
              <a:rPr lang="en-US" altLang="zh-TW" sz="1200" kern="1200" dirty="0">
                <a:solidFill>
                  <a:schemeClr val="tx1"/>
                </a:solidFill>
                <a:effectLst/>
                <a:latin typeface="+mn-lt"/>
                <a:ea typeface="+mn-ea"/>
                <a:cs typeface="+mn-cs"/>
              </a:rPr>
              <a:t> =-9999999</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range(1,10):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S[</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 S[i-1]+A[</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range(1,10):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min_val</a:t>
            </a:r>
            <a:r>
              <a:rPr lang="en-US" altLang="zh-TW" sz="1200" kern="1200" dirty="0">
                <a:solidFill>
                  <a:schemeClr val="tx1"/>
                </a:solidFill>
                <a:effectLst/>
                <a:latin typeface="+mn-lt"/>
                <a:ea typeface="+mn-ea"/>
                <a:cs typeface="+mn-cs"/>
              </a:rPr>
              <a:t> = min(</a:t>
            </a:r>
            <a:r>
              <a:rPr lang="en-US" altLang="zh-TW" sz="1200" kern="1200" dirty="0" err="1">
                <a:solidFill>
                  <a:schemeClr val="tx1"/>
                </a:solidFill>
                <a:effectLst/>
                <a:latin typeface="+mn-lt"/>
                <a:ea typeface="+mn-ea"/>
                <a:cs typeface="+mn-cs"/>
              </a:rPr>
              <a:t>min_val,S</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max_val</a:t>
            </a:r>
            <a:r>
              <a:rPr lang="en-US" altLang="zh-TW" sz="1200" kern="1200" dirty="0">
                <a:solidFill>
                  <a:schemeClr val="tx1"/>
                </a:solidFill>
                <a:effectLst/>
                <a:latin typeface="+mn-lt"/>
                <a:ea typeface="+mn-ea"/>
                <a:cs typeface="+mn-cs"/>
              </a:rPr>
              <a:t> = max(</a:t>
            </a:r>
            <a:r>
              <a:rPr lang="en-US" altLang="zh-TW" sz="1200" kern="1200" dirty="0" err="1">
                <a:solidFill>
                  <a:schemeClr val="tx1"/>
                </a:solidFill>
                <a:effectLst/>
                <a:latin typeface="+mn-lt"/>
                <a:ea typeface="+mn-ea"/>
                <a:cs typeface="+mn-cs"/>
              </a:rPr>
              <a:t>max_val,S</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answer = max(</a:t>
            </a:r>
            <a:r>
              <a:rPr lang="en-US" altLang="zh-TW" sz="1200" kern="1200" dirty="0" err="1">
                <a:solidFill>
                  <a:schemeClr val="tx1"/>
                </a:solidFill>
                <a:effectLst/>
                <a:latin typeface="+mn-lt"/>
                <a:ea typeface="+mn-ea"/>
                <a:cs typeface="+mn-cs"/>
              </a:rPr>
              <a:t>answer,max_val-min_val</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print(answer)</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146</a:t>
            </a:fld>
            <a:endParaRPr lang="zh-TW" altLang="en-US"/>
          </a:p>
        </p:txBody>
      </p:sp>
    </p:spTree>
    <p:extLst>
      <p:ext uri="{BB962C8B-B14F-4D97-AF65-F5344CB8AC3E}">
        <p14:creationId xmlns:p14="http://schemas.microsoft.com/office/powerpoint/2010/main" val="122320590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import random</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A = [</a:t>
            </a:r>
            <a:r>
              <a:rPr lang="en-US" altLang="zh-TW" sz="1200" kern="1200" dirty="0" err="1">
                <a:solidFill>
                  <a:schemeClr val="tx1"/>
                </a:solidFill>
                <a:effectLst/>
                <a:latin typeface="+mn-lt"/>
                <a:ea typeface="+mn-ea"/>
                <a:cs typeface="+mn-cs"/>
              </a:rPr>
              <a:t>random.randint</a:t>
            </a:r>
            <a:r>
              <a:rPr lang="en-US" altLang="zh-TW" sz="1200" kern="1200" dirty="0">
                <a:solidFill>
                  <a:schemeClr val="tx1"/>
                </a:solidFill>
                <a:effectLst/>
                <a:latin typeface="+mn-lt"/>
                <a:ea typeface="+mn-ea"/>
                <a:cs typeface="+mn-cs"/>
              </a:rPr>
              <a:t>(-100,100)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S = [0 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S[0] = A[0]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answer  =-9999999</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min_val</a:t>
            </a:r>
            <a:r>
              <a:rPr lang="en-US" altLang="zh-TW" sz="1200" kern="1200" dirty="0">
                <a:solidFill>
                  <a:schemeClr val="tx1"/>
                </a:solidFill>
                <a:effectLst/>
                <a:latin typeface="+mn-lt"/>
                <a:ea typeface="+mn-ea"/>
                <a:cs typeface="+mn-cs"/>
              </a:rPr>
              <a:t> = 9999999</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max_val</a:t>
            </a:r>
            <a:r>
              <a:rPr lang="en-US" altLang="zh-TW" sz="1200" kern="1200" dirty="0">
                <a:solidFill>
                  <a:schemeClr val="tx1"/>
                </a:solidFill>
                <a:effectLst/>
                <a:latin typeface="+mn-lt"/>
                <a:ea typeface="+mn-ea"/>
                <a:cs typeface="+mn-cs"/>
              </a:rPr>
              <a:t> =-9999999</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range(1,10):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S[</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 S[i-1]+A[</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for </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 in range(1,10):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min_val</a:t>
            </a:r>
            <a:r>
              <a:rPr lang="en-US" altLang="zh-TW" sz="1200" kern="1200" dirty="0">
                <a:solidFill>
                  <a:schemeClr val="tx1"/>
                </a:solidFill>
                <a:effectLst/>
                <a:latin typeface="+mn-lt"/>
                <a:ea typeface="+mn-ea"/>
                <a:cs typeface="+mn-cs"/>
              </a:rPr>
              <a:t> = min(</a:t>
            </a:r>
            <a:r>
              <a:rPr lang="en-US" altLang="zh-TW" sz="1200" kern="1200" dirty="0" err="1">
                <a:solidFill>
                  <a:schemeClr val="tx1"/>
                </a:solidFill>
                <a:effectLst/>
                <a:latin typeface="+mn-lt"/>
                <a:ea typeface="+mn-ea"/>
                <a:cs typeface="+mn-cs"/>
              </a:rPr>
              <a:t>min_val,S</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max_val</a:t>
            </a:r>
            <a:r>
              <a:rPr lang="en-US" altLang="zh-TW" sz="1200" kern="1200" dirty="0">
                <a:solidFill>
                  <a:schemeClr val="tx1"/>
                </a:solidFill>
                <a:effectLst/>
                <a:latin typeface="+mn-lt"/>
                <a:ea typeface="+mn-ea"/>
                <a:cs typeface="+mn-cs"/>
              </a:rPr>
              <a:t> = max(</a:t>
            </a:r>
            <a:r>
              <a:rPr lang="en-US" altLang="zh-TW" sz="1200" kern="1200" dirty="0" err="1">
                <a:solidFill>
                  <a:schemeClr val="tx1"/>
                </a:solidFill>
                <a:effectLst/>
                <a:latin typeface="+mn-lt"/>
                <a:ea typeface="+mn-ea"/>
                <a:cs typeface="+mn-cs"/>
              </a:rPr>
              <a:t>max_val,S</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answer = max(</a:t>
            </a:r>
            <a:r>
              <a:rPr lang="en-US" altLang="zh-TW" sz="1200" kern="1200" dirty="0" err="1">
                <a:solidFill>
                  <a:schemeClr val="tx1"/>
                </a:solidFill>
                <a:effectLst/>
                <a:latin typeface="+mn-lt"/>
                <a:ea typeface="+mn-ea"/>
                <a:cs typeface="+mn-cs"/>
              </a:rPr>
              <a:t>answer,max_val-min_val</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print(answer)</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147</a:t>
            </a:fld>
            <a:endParaRPr lang="zh-TW" altLang="en-US"/>
          </a:p>
        </p:txBody>
      </p:sp>
    </p:spTree>
    <p:extLst>
      <p:ext uri="{BB962C8B-B14F-4D97-AF65-F5344CB8AC3E}">
        <p14:creationId xmlns:p14="http://schemas.microsoft.com/office/powerpoint/2010/main" val="72801384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150</a:t>
            </a:fld>
            <a:endParaRPr lang="zh-TW" altLang="en-US"/>
          </a:p>
        </p:txBody>
      </p:sp>
    </p:spTree>
    <p:extLst>
      <p:ext uri="{BB962C8B-B14F-4D97-AF65-F5344CB8AC3E}">
        <p14:creationId xmlns:p14="http://schemas.microsoft.com/office/powerpoint/2010/main" val="29817500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151</a:t>
            </a:fld>
            <a:endParaRPr lang="zh-TW" altLang="en-US"/>
          </a:p>
        </p:txBody>
      </p:sp>
    </p:spTree>
    <p:extLst>
      <p:ext uri="{BB962C8B-B14F-4D97-AF65-F5344CB8AC3E}">
        <p14:creationId xmlns:p14="http://schemas.microsoft.com/office/powerpoint/2010/main" val="374093925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152</a:t>
            </a:fld>
            <a:endParaRPr lang="zh-TW" altLang="en-US"/>
          </a:p>
        </p:txBody>
      </p:sp>
    </p:spTree>
    <p:extLst>
      <p:ext uri="{BB962C8B-B14F-4D97-AF65-F5344CB8AC3E}">
        <p14:creationId xmlns:p14="http://schemas.microsoft.com/office/powerpoint/2010/main" val="16265749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dfs</a:t>
            </a:r>
            <a:r>
              <a:rPr lang="en-US" altLang="zh-TW" sz="1200" kern="1200" dirty="0">
                <a:solidFill>
                  <a:schemeClr val="tx1"/>
                </a:solidFill>
                <a:effectLst/>
                <a:latin typeface="+mn-lt"/>
                <a:ea typeface="+mn-ea"/>
                <a:cs typeface="+mn-cs"/>
              </a:rPr>
              <a:t>(graph, start, end, path=[]):</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path = path + [start]  # </a:t>
            </a:r>
            <a:r>
              <a:rPr lang="zh-TW" altLang="en-US" sz="1200" kern="1200" dirty="0">
                <a:solidFill>
                  <a:schemeClr val="tx1"/>
                </a:solidFill>
                <a:effectLst/>
                <a:latin typeface="+mn-lt"/>
                <a:ea typeface="+mn-ea"/>
                <a:cs typeface="+mn-cs"/>
              </a:rPr>
              <a:t>將當前節點加入路徑</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if start == end:  # </a:t>
            </a:r>
            <a:r>
              <a:rPr lang="zh-TW" altLang="en-US" sz="1200" kern="1200" dirty="0">
                <a:solidFill>
                  <a:schemeClr val="tx1"/>
                </a:solidFill>
                <a:effectLst/>
                <a:latin typeface="+mn-lt"/>
                <a:ea typeface="+mn-ea"/>
                <a:cs typeface="+mn-cs"/>
              </a:rPr>
              <a:t>如果當前節點就是目標節點</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return path  # </a:t>
            </a:r>
            <a:r>
              <a:rPr lang="zh-TW" altLang="en-US" sz="1200" kern="1200" dirty="0">
                <a:solidFill>
                  <a:schemeClr val="tx1"/>
                </a:solidFill>
                <a:effectLst/>
                <a:latin typeface="+mn-lt"/>
                <a:ea typeface="+mn-ea"/>
                <a:cs typeface="+mn-cs"/>
              </a:rPr>
              <a:t>返回路徑</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if start not in graph:  # </a:t>
            </a:r>
            <a:r>
              <a:rPr lang="zh-TW" altLang="en-US" sz="1200" kern="1200" dirty="0">
                <a:solidFill>
                  <a:schemeClr val="tx1"/>
                </a:solidFill>
                <a:effectLst/>
                <a:latin typeface="+mn-lt"/>
                <a:ea typeface="+mn-ea"/>
                <a:cs typeface="+mn-cs"/>
              </a:rPr>
              <a:t>如果當前節點不存在於圖中</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return None  # </a:t>
            </a:r>
            <a:r>
              <a:rPr lang="zh-TW" altLang="en-US" sz="1200" kern="1200" dirty="0">
                <a:solidFill>
                  <a:schemeClr val="tx1"/>
                </a:solidFill>
                <a:effectLst/>
                <a:latin typeface="+mn-lt"/>
                <a:ea typeface="+mn-ea"/>
                <a:cs typeface="+mn-cs"/>
              </a:rPr>
              <a:t>返回空值</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shortest_path</a:t>
            </a:r>
            <a:r>
              <a:rPr lang="en-US" altLang="zh-TW" sz="1200" kern="1200" dirty="0">
                <a:solidFill>
                  <a:schemeClr val="tx1"/>
                </a:solidFill>
                <a:effectLst/>
                <a:latin typeface="+mn-lt"/>
                <a:ea typeface="+mn-ea"/>
                <a:cs typeface="+mn-cs"/>
              </a:rPr>
              <a:t> = None  # </a:t>
            </a:r>
            <a:r>
              <a:rPr lang="zh-TW" altLang="en-US" sz="1200" kern="1200" dirty="0">
                <a:solidFill>
                  <a:schemeClr val="tx1"/>
                </a:solidFill>
                <a:effectLst/>
                <a:latin typeface="+mn-lt"/>
                <a:ea typeface="+mn-ea"/>
                <a:cs typeface="+mn-cs"/>
              </a:rPr>
              <a:t>初始化最短路徑為空值</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for node in graph[start]:  # </a:t>
            </a:r>
            <a:r>
              <a:rPr lang="zh-TW" altLang="en-US" sz="1200" kern="1200" dirty="0">
                <a:solidFill>
                  <a:schemeClr val="tx1"/>
                </a:solidFill>
                <a:effectLst/>
                <a:latin typeface="+mn-lt"/>
                <a:ea typeface="+mn-ea"/>
                <a:cs typeface="+mn-cs"/>
              </a:rPr>
              <a:t>對於當前節點的所有鄰接節點</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if node not in path:  # </a:t>
            </a:r>
            <a:r>
              <a:rPr lang="zh-TW" altLang="en-US" sz="1200" kern="1200" dirty="0">
                <a:solidFill>
                  <a:schemeClr val="tx1"/>
                </a:solidFill>
                <a:effectLst/>
                <a:latin typeface="+mn-lt"/>
                <a:ea typeface="+mn-ea"/>
                <a:cs typeface="+mn-cs"/>
              </a:rPr>
              <a:t>如果該鄰接節點未在路徑中</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new_path</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dfs</a:t>
            </a:r>
            <a:r>
              <a:rPr lang="en-US" altLang="zh-TW" sz="1200" kern="1200" dirty="0">
                <a:solidFill>
                  <a:schemeClr val="tx1"/>
                </a:solidFill>
                <a:effectLst/>
                <a:latin typeface="+mn-lt"/>
                <a:ea typeface="+mn-ea"/>
                <a:cs typeface="+mn-cs"/>
              </a:rPr>
              <a:t>(graph, node, end, path)  # </a:t>
            </a:r>
            <a:r>
              <a:rPr lang="zh-TW" altLang="en-US" sz="1200" kern="1200" dirty="0">
                <a:solidFill>
                  <a:schemeClr val="tx1"/>
                </a:solidFill>
                <a:effectLst/>
                <a:latin typeface="+mn-lt"/>
                <a:ea typeface="+mn-ea"/>
                <a:cs typeface="+mn-cs"/>
              </a:rPr>
              <a:t>遞迴尋找新的路徑</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if </a:t>
            </a:r>
            <a:r>
              <a:rPr lang="en-US" altLang="zh-TW" sz="1200" kern="1200" dirty="0" err="1">
                <a:solidFill>
                  <a:schemeClr val="tx1"/>
                </a:solidFill>
                <a:effectLst/>
                <a:latin typeface="+mn-lt"/>
                <a:ea typeface="+mn-ea"/>
                <a:cs typeface="+mn-cs"/>
              </a:rPr>
              <a:t>new_path</a:t>
            </a:r>
            <a:r>
              <a:rPr lang="en-US" altLang="zh-TW" sz="1200" kern="1200" dirty="0">
                <a:solidFill>
                  <a:schemeClr val="tx1"/>
                </a:solidFill>
                <a:effectLst/>
                <a:latin typeface="+mn-lt"/>
                <a:ea typeface="+mn-ea"/>
                <a:cs typeface="+mn-cs"/>
              </a:rPr>
              <a:t>:  # </a:t>
            </a:r>
            <a:r>
              <a:rPr lang="zh-TW" altLang="en-US" sz="1200" kern="1200" dirty="0">
                <a:solidFill>
                  <a:schemeClr val="tx1"/>
                </a:solidFill>
                <a:effectLst/>
                <a:latin typeface="+mn-lt"/>
                <a:ea typeface="+mn-ea"/>
                <a:cs typeface="+mn-cs"/>
              </a:rPr>
              <a:t>如果找到了新的路徑</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if not </a:t>
            </a:r>
            <a:r>
              <a:rPr lang="en-US" altLang="zh-TW" sz="1200" kern="1200" dirty="0" err="1">
                <a:solidFill>
                  <a:schemeClr val="tx1"/>
                </a:solidFill>
                <a:effectLst/>
                <a:latin typeface="+mn-lt"/>
                <a:ea typeface="+mn-ea"/>
                <a:cs typeface="+mn-cs"/>
              </a:rPr>
              <a:t>shortest_path</a:t>
            </a:r>
            <a:r>
              <a:rPr lang="en-US" altLang="zh-TW" sz="1200" kern="1200" dirty="0">
                <a:solidFill>
                  <a:schemeClr val="tx1"/>
                </a:solidFill>
                <a:effectLst/>
                <a:latin typeface="+mn-lt"/>
                <a:ea typeface="+mn-ea"/>
                <a:cs typeface="+mn-cs"/>
              </a:rPr>
              <a:t> or </a:t>
            </a:r>
            <a:r>
              <a:rPr lang="en-US" altLang="zh-TW" sz="1200" kern="1200" dirty="0" err="1">
                <a:solidFill>
                  <a:schemeClr val="tx1"/>
                </a:solidFill>
                <a:effectLst/>
                <a:latin typeface="+mn-lt"/>
                <a:ea typeface="+mn-ea"/>
                <a:cs typeface="+mn-cs"/>
              </a:rPr>
              <a:t>len</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new_path</a:t>
            </a:r>
            <a:r>
              <a:rPr lang="en-US" altLang="zh-TW" sz="1200" kern="1200" dirty="0">
                <a:solidFill>
                  <a:schemeClr val="tx1"/>
                </a:solidFill>
                <a:effectLst/>
                <a:latin typeface="+mn-lt"/>
                <a:ea typeface="+mn-ea"/>
                <a:cs typeface="+mn-cs"/>
              </a:rPr>
              <a:t>) &lt; </a:t>
            </a:r>
            <a:r>
              <a:rPr lang="en-US" altLang="zh-TW" sz="1200" kern="1200" dirty="0" err="1">
                <a:solidFill>
                  <a:schemeClr val="tx1"/>
                </a:solidFill>
                <a:effectLst/>
                <a:latin typeface="+mn-lt"/>
                <a:ea typeface="+mn-ea"/>
                <a:cs typeface="+mn-cs"/>
              </a:rPr>
              <a:t>len</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shortest_path</a:t>
            </a:r>
            <a:r>
              <a:rPr lang="en-US" altLang="zh-TW" sz="1200" kern="1200" dirty="0">
                <a:solidFill>
                  <a:schemeClr val="tx1"/>
                </a:solidFill>
                <a:effectLst/>
                <a:latin typeface="+mn-lt"/>
                <a:ea typeface="+mn-ea"/>
                <a:cs typeface="+mn-cs"/>
              </a:rPr>
              <a:t>):  # </a:t>
            </a:r>
            <a:r>
              <a:rPr lang="zh-TW" altLang="en-US" sz="1200" kern="1200" dirty="0">
                <a:solidFill>
                  <a:schemeClr val="tx1"/>
                </a:solidFill>
                <a:effectLst/>
                <a:latin typeface="+mn-lt"/>
                <a:ea typeface="+mn-ea"/>
                <a:cs typeface="+mn-cs"/>
              </a:rPr>
              <a:t>如果新路徑更短</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shortest_path</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new_path</a:t>
            </a:r>
            <a:r>
              <a:rPr lang="en-US" altLang="zh-TW" sz="1200" kern="1200" dirty="0">
                <a:solidFill>
                  <a:schemeClr val="tx1"/>
                </a:solidFill>
                <a:effectLst/>
                <a:latin typeface="+mn-lt"/>
                <a:ea typeface="+mn-ea"/>
                <a:cs typeface="+mn-cs"/>
              </a:rPr>
              <a:t>  # </a:t>
            </a:r>
            <a:r>
              <a:rPr lang="zh-TW" altLang="en-US" sz="1200" kern="1200" dirty="0">
                <a:solidFill>
                  <a:schemeClr val="tx1"/>
                </a:solidFill>
                <a:effectLst/>
                <a:latin typeface="+mn-lt"/>
                <a:ea typeface="+mn-ea"/>
                <a:cs typeface="+mn-cs"/>
              </a:rPr>
              <a:t>更新最短路徑</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return </a:t>
            </a:r>
            <a:r>
              <a:rPr lang="en-US" altLang="zh-TW" sz="1200" kern="1200" dirty="0" err="1">
                <a:solidFill>
                  <a:schemeClr val="tx1"/>
                </a:solidFill>
                <a:effectLst/>
                <a:latin typeface="+mn-lt"/>
                <a:ea typeface="+mn-ea"/>
                <a:cs typeface="+mn-cs"/>
              </a:rPr>
              <a:t>shortest_path</a:t>
            </a:r>
            <a:r>
              <a:rPr lang="en-US" altLang="zh-TW" sz="1200" kern="1200" dirty="0">
                <a:solidFill>
                  <a:schemeClr val="tx1"/>
                </a:solidFill>
                <a:effectLst/>
                <a:latin typeface="+mn-lt"/>
                <a:ea typeface="+mn-ea"/>
                <a:cs typeface="+mn-cs"/>
              </a:rPr>
              <a:t>  # </a:t>
            </a:r>
            <a:r>
              <a:rPr lang="zh-TW" altLang="en-US" sz="1200" kern="1200" dirty="0">
                <a:solidFill>
                  <a:schemeClr val="tx1"/>
                </a:solidFill>
                <a:effectLst/>
                <a:latin typeface="+mn-lt"/>
                <a:ea typeface="+mn-ea"/>
                <a:cs typeface="+mn-cs"/>
              </a:rPr>
              <a:t>返回最短路徑</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測試程式碼</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graph = {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 {'B': 2, 'C': 3},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'B': {'D': 4, 'E':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'C': {'D': 1, 'E': 4},</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'D': {'E': 1, 'F': 3},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 {'F': 2},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start_node</a:t>
            </a:r>
            <a:r>
              <a:rPr lang="en-US" altLang="zh-TW" sz="1200" kern="1200" dirty="0">
                <a:solidFill>
                  <a:schemeClr val="tx1"/>
                </a:solidFill>
                <a:effectLst/>
                <a:latin typeface="+mn-lt"/>
                <a:ea typeface="+mn-ea"/>
                <a:cs typeface="+mn-cs"/>
              </a:rPr>
              <a:t> = 'A'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end_node</a:t>
            </a:r>
            <a:r>
              <a:rPr lang="en-US" altLang="zh-TW" sz="1200" kern="1200" dirty="0">
                <a:solidFill>
                  <a:schemeClr val="tx1"/>
                </a:solidFill>
                <a:effectLst/>
                <a:latin typeface="+mn-lt"/>
                <a:ea typeface="+mn-ea"/>
                <a:cs typeface="+mn-cs"/>
              </a:rPr>
              <a:t> = 'F'</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shortest_path</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dfs</a:t>
            </a:r>
            <a:r>
              <a:rPr lang="en-US" altLang="zh-TW" sz="1200" kern="1200" dirty="0">
                <a:solidFill>
                  <a:schemeClr val="tx1"/>
                </a:solidFill>
                <a:effectLst/>
                <a:latin typeface="+mn-lt"/>
                <a:ea typeface="+mn-ea"/>
                <a:cs typeface="+mn-cs"/>
              </a:rPr>
              <a:t>(graph, </a:t>
            </a:r>
            <a:r>
              <a:rPr lang="en-US" altLang="zh-TW" sz="1200" kern="1200" dirty="0" err="1">
                <a:solidFill>
                  <a:schemeClr val="tx1"/>
                </a:solidFill>
                <a:effectLst/>
                <a:latin typeface="+mn-lt"/>
                <a:ea typeface="+mn-ea"/>
                <a:cs typeface="+mn-cs"/>
              </a:rPr>
              <a:t>start_node</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end_node</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print("Shortest path from", </a:t>
            </a:r>
            <a:r>
              <a:rPr lang="en-US" altLang="zh-TW" sz="1200" kern="1200" dirty="0" err="1">
                <a:solidFill>
                  <a:schemeClr val="tx1"/>
                </a:solidFill>
                <a:effectLst/>
                <a:latin typeface="+mn-lt"/>
                <a:ea typeface="+mn-ea"/>
                <a:cs typeface="+mn-cs"/>
              </a:rPr>
              <a:t>start_node</a:t>
            </a:r>
            <a:r>
              <a:rPr lang="en-US" altLang="zh-TW" sz="1200" kern="1200" dirty="0">
                <a:solidFill>
                  <a:schemeClr val="tx1"/>
                </a:solidFill>
                <a:effectLst/>
                <a:latin typeface="+mn-lt"/>
                <a:ea typeface="+mn-ea"/>
                <a:cs typeface="+mn-cs"/>
              </a:rPr>
              <a:t>, "to", </a:t>
            </a:r>
            <a:r>
              <a:rPr lang="en-US" altLang="zh-TW" sz="1200" kern="1200" dirty="0" err="1">
                <a:solidFill>
                  <a:schemeClr val="tx1"/>
                </a:solidFill>
                <a:effectLst/>
                <a:latin typeface="+mn-lt"/>
                <a:ea typeface="+mn-ea"/>
                <a:cs typeface="+mn-cs"/>
              </a:rPr>
              <a:t>end_node</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shortest_path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153</a:t>
            </a:fld>
            <a:endParaRPr lang="zh-TW" altLang="en-US"/>
          </a:p>
        </p:txBody>
      </p:sp>
    </p:spTree>
    <p:extLst>
      <p:ext uri="{BB962C8B-B14F-4D97-AF65-F5344CB8AC3E}">
        <p14:creationId xmlns:p14="http://schemas.microsoft.com/office/powerpoint/2010/main" val="204661456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154</a:t>
            </a:fld>
            <a:endParaRPr lang="zh-TW" altLang="en-US"/>
          </a:p>
        </p:txBody>
      </p:sp>
    </p:spTree>
    <p:extLst>
      <p:ext uri="{BB962C8B-B14F-4D97-AF65-F5344CB8AC3E}">
        <p14:creationId xmlns:p14="http://schemas.microsoft.com/office/powerpoint/2010/main" val="17053199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155</a:t>
            </a:fld>
            <a:endParaRPr lang="zh-TW" altLang="en-US"/>
          </a:p>
        </p:txBody>
      </p:sp>
    </p:spTree>
    <p:extLst>
      <p:ext uri="{BB962C8B-B14F-4D97-AF65-F5344CB8AC3E}">
        <p14:creationId xmlns:p14="http://schemas.microsoft.com/office/powerpoint/2010/main" val="1737402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48</a:t>
            </a:fld>
            <a:endParaRPr lang="zh-TW" altLang="en-US"/>
          </a:p>
        </p:txBody>
      </p:sp>
    </p:spTree>
    <p:extLst>
      <p:ext uri="{BB962C8B-B14F-4D97-AF65-F5344CB8AC3E}">
        <p14:creationId xmlns:p14="http://schemas.microsoft.com/office/powerpoint/2010/main" val="429471216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a:solidFill>
                  <a:schemeClr val="tx1"/>
                </a:solidFill>
                <a:effectLst/>
                <a:latin typeface="+mn-lt"/>
                <a:ea typeface="+mn-ea"/>
                <a:cs typeface="+mn-cs"/>
              </a:rPr>
              <a:t>from collections import </a:t>
            </a:r>
            <a:r>
              <a:rPr lang="en-US" altLang="zh-TW" sz="1200" kern="1200" dirty="0" err="1">
                <a:solidFill>
                  <a:schemeClr val="tx1"/>
                </a:solidFill>
                <a:effectLst/>
                <a:latin typeface="+mn-lt"/>
                <a:ea typeface="+mn-ea"/>
                <a:cs typeface="+mn-cs"/>
              </a:rPr>
              <a:t>deque</a:t>
            </a: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find_all_paths</a:t>
            </a:r>
            <a:r>
              <a:rPr lang="en-US" altLang="zh-TW" sz="1200" kern="1200" dirty="0">
                <a:solidFill>
                  <a:schemeClr val="tx1"/>
                </a:solidFill>
                <a:effectLst/>
                <a:latin typeface="+mn-lt"/>
                <a:ea typeface="+mn-ea"/>
                <a:cs typeface="+mn-cs"/>
              </a:rPr>
              <a:t>(graph, start, end):</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paths =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queue = [[start]]#</a:t>
            </a:r>
            <a:r>
              <a:rPr lang="zh-TW" altLang="en-US" sz="1200" kern="1200" dirty="0">
                <a:solidFill>
                  <a:schemeClr val="tx1"/>
                </a:solidFill>
                <a:effectLst/>
                <a:latin typeface="+mn-lt"/>
                <a:ea typeface="+mn-ea"/>
                <a:cs typeface="+mn-cs"/>
              </a:rPr>
              <a:t>記錄所有可能性</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a:solidFill>
                  <a:schemeClr val="tx1"/>
                </a:solidFill>
                <a:effectLst/>
                <a:latin typeface="+mn-lt"/>
                <a:ea typeface="+mn-ea"/>
                <a:cs typeface="+mn-cs"/>
              </a:rPr>
              <a:t>while queue: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path = </a:t>
            </a:r>
            <a:r>
              <a:rPr lang="en-US" altLang="zh-TW" sz="1200" kern="1200" dirty="0" err="1">
                <a:solidFill>
                  <a:schemeClr val="tx1"/>
                </a:solidFill>
                <a:effectLst/>
                <a:latin typeface="+mn-lt"/>
                <a:ea typeface="+mn-ea"/>
                <a:cs typeface="+mn-cs"/>
              </a:rPr>
              <a:t>queue.pop</a:t>
            </a:r>
            <a:r>
              <a:rPr lang="en-US" altLang="zh-TW" sz="1200" kern="1200" dirty="0">
                <a:solidFill>
                  <a:schemeClr val="tx1"/>
                </a:solidFill>
                <a:effectLst/>
                <a:latin typeface="+mn-lt"/>
                <a:ea typeface="+mn-ea"/>
                <a:cs typeface="+mn-cs"/>
              </a:rPr>
              <a:t>(0)#</a:t>
            </a:r>
            <a:r>
              <a:rPr lang="zh-TW" altLang="en-US" sz="1200" kern="1200" dirty="0">
                <a:solidFill>
                  <a:schemeClr val="tx1"/>
                </a:solidFill>
                <a:effectLst/>
                <a:latin typeface="+mn-lt"/>
                <a:ea typeface="+mn-ea"/>
                <a:cs typeface="+mn-cs"/>
              </a:rPr>
              <a:t>拿出其中一個可能性</a:t>
            </a:r>
            <a:br>
              <a:rPr lang="zh-TW" altLang="en-US" sz="1200" kern="1200" dirty="0">
                <a:solidFill>
                  <a:schemeClr val="tx1"/>
                </a:solidFill>
                <a:effectLst/>
                <a:latin typeface="+mn-lt"/>
                <a:ea typeface="+mn-ea"/>
                <a:cs typeface="+mn-cs"/>
              </a:rPr>
            </a:br>
            <a:r>
              <a:rPr lang="zh-TW" altLang="en-US"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current_node</a:t>
            </a:r>
            <a:r>
              <a:rPr lang="en-US" altLang="zh-TW" sz="1200" kern="1200" dirty="0">
                <a:solidFill>
                  <a:schemeClr val="tx1"/>
                </a:solidFill>
                <a:effectLst/>
                <a:latin typeface="+mn-lt"/>
                <a:ea typeface="+mn-ea"/>
                <a:cs typeface="+mn-cs"/>
              </a:rPr>
              <a:t> = path[-1]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current_node</a:t>
            </a:r>
            <a:r>
              <a:rPr lang="en-US" altLang="zh-TW" sz="1200" kern="1200" dirty="0">
                <a:solidFill>
                  <a:schemeClr val="tx1"/>
                </a:solidFill>
                <a:effectLst/>
                <a:latin typeface="+mn-lt"/>
                <a:ea typeface="+mn-ea"/>
                <a:cs typeface="+mn-cs"/>
              </a:rPr>
              <a:t> == end:</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paths.append</a:t>
            </a:r>
            <a:r>
              <a:rPr lang="en-US" altLang="zh-TW" sz="1200" kern="1200" dirty="0">
                <a:solidFill>
                  <a:schemeClr val="tx1"/>
                </a:solidFill>
                <a:effectLst/>
                <a:latin typeface="+mn-lt"/>
                <a:ea typeface="+mn-ea"/>
                <a:cs typeface="+mn-cs"/>
              </a:rPr>
              <a:t>(path)</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neighbor, weight in </a:t>
            </a:r>
            <a:r>
              <a:rPr lang="en-US" altLang="zh-TW" sz="1200" kern="1200" dirty="0" err="1">
                <a:solidFill>
                  <a:schemeClr val="tx1"/>
                </a:solidFill>
                <a:effectLst/>
                <a:latin typeface="+mn-lt"/>
                <a:ea typeface="+mn-ea"/>
                <a:cs typeface="+mn-cs"/>
              </a:rPr>
              <a:t>graph.get</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current_node</a:t>
            </a:r>
            <a:r>
              <a:rPr lang="en-US" altLang="zh-TW" sz="1200" kern="1200" dirty="0">
                <a:solidFill>
                  <a:schemeClr val="tx1"/>
                </a:solidFill>
                <a:effectLst/>
                <a:latin typeface="+mn-lt"/>
                <a:ea typeface="+mn-ea"/>
                <a:cs typeface="+mn-cs"/>
              </a:rPr>
              <a:t>, {}).items():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neighbor not in path:</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new_path</a:t>
            </a:r>
            <a:r>
              <a:rPr lang="en-US" altLang="zh-TW" sz="1200" kern="1200" dirty="0">
                <a:solidFill>
                  <a:schemeClr val="tx1"/>
                </a:solidFill>
                <a:effectLst/>
                <a:latin typeface="+mn-lt"/>
                <a:ea typeface="+mn-ea"/>
                <a:cs typeface="+mn-cs"/>
              </a:rPr>
              <a:t> = path + [neighbor]</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queue.append</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new_path</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 paths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測試程式碼</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graph =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 {'B': 2, 'C': 3},</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'B': {'D': 4, 'E':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'C': {'D': 1, 'E': 4},</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'D': {'E': 1, 'F': 3},</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 {'F':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result = </a:t>
            </a:r>
            <a:r>
              <a:rPr lang="en-US" altLang="zh-TW" sz="1200" kern="1200" dirty="0" err="1">
                <a:solidFill>
                  <a:schemeClr val="tx1"/>
                </a:solidFill>
                <a:effectLst/>
                <a:latin typeface="+mn-lt"/>
                <a:ea typeface="+mn-ea"/>
                <a:cs typeface="+mn-cs"/>
              </a:rPr>
              <a:t>find_all_paths</a:t>
            </a:r>
            <a:r>
              <a:rPr lang="en-US" altLang="zh-TW" sz="1200" kern="1200" dirty="0">
                <a:solidFill>
                  <a:schemeClr val="tx1"/>
                </a:solidFill>
                <a:effectLst/>
                <a:latin typeface="+mn-lt"/>
                <a:ea typeface="+mn-ea"/>
                <a:cs typeface="+mn-cs"/>
              </a:rPr>
              <a:t>(graph, 'A', 'F')</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print(result)</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156</a:t>
            </a:fld>
            <a:endParaRPr lang="zh-TW" altLang="en-US"/>
          </a:p>
        </p:txBody>
      </p:sp>
    </p:spTree>
    <p:extLst>
      <p:ext uri="{BB962C8B-B14F-4D97-AF65-F5344CB8AC3E}">
        <p14:creationId xmlns:p14="http://schemas.microsoft.com/office/powerpoint/2010/main" val="182951594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157</a:t>
            </a:fld>
            <a:endParaRPr lang="zh-TW" altLang="en-US"/>
          </a:p>
        </p:txBody>
      </p:sp>
    </p:spTree>
    <p:extLst>
      <p:ext uri="{BB962C8B-B14F-4D97-AF65-F5344CB8AC3E}">
        <p14:creationId xmlns:p14="http://schemas.microsoft.com/office/powerpoint/2010/main" val="248449651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158</a:t>
            </a:fld>
            <a:endParaRPr lang="zh-TW" altLang="en-US"/>
          </a:p>
        </p:txBody>
      </p:sp>
    </p:spTree>
    <p:extLst>
      <p:ext uri="{BB962C8B-B14F-4D97-AF65-F5344CB8AC3E}">
        <p14:creationId xmlns:p14="http://schemas.microsoft.com/office/powerpoint/2010/main" val="361333305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dijkstra</a:t>
            </a:r>
            <a:r>
              <a:rPr lang="en-US" altLang="zh-TW" sz="1200" kern="1200" dirty="0">
                <a:solidFill>
                  <a:schemeClr val="tx1"/>
                </a:solidFill>
                <a:effectLst/>
                <a:latin typeface="+mn-lt"/>
                <a:ea typeface="+mn-ea"/>
                <a:cs typeface="+mn-cs"/>
              </a:rPr>
              <a:t>(graph, start):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distances = {node: float('</a:t>
            </a:r>
            <a:r>
              <a:rPr lang="en-US" altLang="zh-TW" sz="1200" kern="1200" dirty="0" err="1">
                <a:solidFill>
                  <a:schemeClr val="tx1"/>
                </a:solidFill>
                <a:effectLst/>
                <a:latin typeface="+mn-lt"/>
                <a:ea typeface="+mn-ea"/>
                <a:cs typeface="+mn-cs"/>
              </a:rPr>
              <a:t>inf</a:t>
            </a:r>
            <a:r>
              <a:rPr lang="en-US" altLang="zh-TW" sz="1200" kern="1200" dirty="0">
                <a:solidFill>
                  <a:schemeClr val="tx1"/>
                </a:solidFill>
                <a:effectLst/>
                <a:latin typeface="+mn-lt"/>
                <a:ea typeface="+mn-ea"/>
                <a:cs typeface="+mn-cs"/>
              </a:rPr>
              <a:t>') for node in graph}</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distances[start] = 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visited = set()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queue = [(0, start)]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while queue: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current_distance</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current_node</a:t>
            </a:r>
            <a:r>
              <a:rPr lang="en-US" altLang="zh-TW" sz="1200" kern="1200" dirty="0">
                <a:solidFill>
                  <a:schemeClr val="tx1"/>
                </a:solidFill>
                <a:effectLst/>
                <a:latin typeface="+mn-lt"/>
                <a:ea typeface="+mn-ea"/>
                <a:cs typeface="+mn-cs"/>
              </a:rPr>
              <a:t> = min(queue, key=lambda x: x[0])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queue.remove</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current_distance</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current_node</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a:t>
            </a:r>
            <a:r>
              <a:rPr lang="en-US" altLang="zh-TW" sz="1200" kern="1200" dirty="0" err="1">
                <a:solidFill>
                  <a:schemeClr val="tx1"/>
                </a:solidFill>
                <a:effectLst/>
                <a:latin typeface="+mn-lt"/>
                <a:ea typeface="+mn-ea"/>
                <a:cs typeface="+mn-cs"/>
              </a:rPr>
              <a:t>current_node</a:t>
            </a:r>
            <a:r>
              <a:rPr lang="en-US" altLang="zh-TW" sz="1200" kern="1200" dirty="0">
                <a:solidFill>
                  <a:schemeClr val="tx1"/>
                </a:solidFill>
                <a:effectLst/>
                <a:latin typeface="+mn-lt"/>
                <a:ea typeface="+mn-ea"/>
                <a:cs typeface="+mn-cs"/>
              </a:rPr>
              <a:t> in visited:</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continue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visited.add</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current_node</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for neighbor, weight in graph[</a:t>
            </a:r>
            <a:r>
              <a:rPr lang="en-US" altLang="zh-TW" sz="1200" kern="1200" dirty="0" err="1">
                <a:solidFill>
                  <a:schemeClr val="tx1"/>
                </a:solidFill>
                <a:effectLst/>
                <a:latin typeface="+mn-lt"/>
                <a:ea typeface="+mn-ea"/>
                <a:cs typeface="+mn-cs"/>
              </a:rPr>
              <a:t>current_node</a:t>
            </a:r>
            <a:r>
              <a:rPr lang="en-US" altLang="zh-TW" sz="1200" kern="1200" dirty="0">
                <a:solidFill>
                  <a:schemeClr val="tx1"/>
                </a:solidFill>
                <a:effectLst/>
                <a:latin typeface="+mn-lt"/>
                <a:ea typeface="+mn-ea"/>
                <a:cs typeface="+mn-cs"/>
              </a:rPr>
              <a:t>].items():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distance = </a:t>
            </a:r>
            <a:r>
              <a:rPr lang="en-US" altLang="zh-TW" sz="1200" kern="1200" dirty="0" err="1">
                <a:solidFill>
                  <a:schemeClr val="tx1"/>
                </a:solidFill>
                <a:effectLst/>
                <a:latin typeface="+mn-lt"/>
                <a:ea typeface="+mn-ea"/>
                <a:cs typeface="+mn-cs"/>
              </a:rPr>
              <a:t>current_distance</a:t>
            </a:r>
            <a:r>
              <a:rPr lang="en-US" altLang="zh-TW" sz="1200" kern="1200" dirty="0">
                <a:solidFill>
                  <a:schemeClr val="tx1"/>
                </a:solidFill>
                <a:effectLst/>
                <a:latin typeface="+mn-lt"/>
                <a:ea typeface="+mn-ea"/>
                <a:cs typeface="+mn-cs"/>
              </a:rPr>
              <a:t> + weight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distance &lt; distances[neighbor]:</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distances[neighbor] = distance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queue.append</a:t>
            </a:r>
            <a:r>
              <a:rPr lang="en-US" altLang="zh-TW" sz="1200" kern="1200" dirty="0">
                <a:solidFill>
                  <a:schemeClr val="tx1"/>
                </a:solidFill>
                <a:effectLst/>
                <a:latin typeface="+mn-lt"/>
                <a:ea typeface="+mn-ea"/>
                <a:cs typeface="+mn-cs"/>
              </a:rPr>
              <a:t>((distance, neighbor))</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 distances</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測試程式碼</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graph =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 {'B': 2, 'C': 3},</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'B': {'D': 4, 'E':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'C': {'D': 1, 'E': 4},</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'D': {'E': 1, 'F': 3},</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 {'F':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'F':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start_node</a:t>
            </a:r>
            <a:r>
              <a:rPr lang="en-US" altLang="zh-TW" sz="1200" kern="1200" dirty="0">
                <a:solidFill>
                  <a:schemeClr val="tx1"/>
                </a:solidFill>
                <a:effectLst/>
                <a:latin typeface="+mn-lt"/>
                <a:ea typeface="+mn-ea"/>
                <a:cs typeface="+mn-cs"/>
              </a:rPr>
              <a:t> = 'A'</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shortest_distances</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dijkstra</a:t>
            </a:r>
            <a:r>
              <a:rPr lang="en-US" altLang="zh-TW" sz="1200" kern="1200" dirty="0">
                <a:solidFill>
                  <a:schemeClr val="tx1"/>
                </a:solidFill>
                <a:effectLst/>
                <a:latin typeface="+mn-lt"/>
                <a:ea typeface="+mn-ea"/>
                <a:cs typeface="+mn-cs"/>
              </a:rPr>
              <a:t>(graph, </a:t>
            </a:r>
            <a:r>
              <a:rPr lang="en-US" altLang="zh-TW" sz="1200" kern="1200" dirty="0" err="1">
                <a:solidFill>
                  <a:schemeClr val="tx1"/>
                </a:solidFill>
                <a:effectLst/>
                <a:latin typeface="+mn-lt"/>
                <a:ea typeface="+mn-ea"/>
                <a:cs typeface="+mn-cs"/>
              </a:rPr>
              <a:t>start_node</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en-US" altLang="zh-TW" sz="1200" kern="1200" dirty="0" err="1">
                <a:solidFill>
                  <a:schemeClr val="tx1"/>
                </a:solidFill>
                <a:effectLst/>
                <a:latin typeface="+mn-lt"/>
                <a:ea typeface="+mn-ea"/>
                <a:cs typeface="+mn-cs"/>
              </a:rPr>
              <a:t>shortest_distances</a:t>
            </a:r>
            <a:r>
              <a:rPr lang="en-US" altLang="zh-TW" sz="1200" kern="1200" dirty="0">
                <a:solidFill>
                  <a:schemeClr val="tx1"/>
                </a:solidFill>
                <a:effectLst/>
                <a:latin typeface="+mn-lt"/>
                <a:ea typeface="+mn-ea"/>
                <a:cs typeface="+mn-cs"/>
              </a:rPr>
              <a:t>)</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159</a:t>
            </a:fld>
            <a:endParaRPr lang="zh-TW" altLang="en-US"/>
          </a:p>
        </p:txBody>
      </p:sp>
    </p:spTree>
    <p:extLst>
      <p:ext uri="{BB962C8B-B14F-4D97-AF65-F5344CB8AC3E}">
        <p14:creationId xmlns:p14="http://schemas.microsoft.com/office/powerpoint/2010/main" val="385964769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160</a:t>
            </a:fld>
            <a:endParaRPr lang="zh-TW" altLang="en-US"/>
          </a:p>
        </p:txBody>
      </p:sp>
    </p:spTree>
    <p:extLst>
      <p:ext uri="{BB962C8B-B14F-4D97-AF65-F5344CB8AC3E}">
        <p14:creationId xmlns:p14="http://schemas.microsoft.com/office/powerpoint/2010/main" val="4700549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161</a:t>
            </a:fld>
            <a:endParaRPr lang="zh-TW" altLang="en-US"/>
          </a:p>
        </p:txBody>
      </p:sp>
    </p:spTree>
    <p:extLst>
      <p:ext uri="{BB962C8B-B14F-4D97-AF65-F5344CB8AC3E}">
        <p14:creationId xmlns:p14="http://schemas.microsoft.com/office/powerpoint/2010/main" val="153430356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162</a:t>
            </a:fld>
            <a:endParaRPr lang="zh-TW" altLang="en-US"/>
          </a:p>
        </p:txBody>
      </p:sp>
    </p:spTree>
    <p:extLst>
      <p:ext uri="{BB962C8B-B14F-4D97-AF65-F5344CB8AC3E}">
        <p14:creationId xmlns:p14="http://schemas.microsoft.com/office/powerpoint/2010/main" val="260151793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163</a:t>
            </a:fld>
            <a:endParaRPr lang="zh-TW" altLang="en-US"/>
          </a:p>
        </p:txBody>
      </p:sp>
    </p:spTree>
    <p:extLst>
      <p:ext uri="{BB962C8B-B14F-4D97-AF65-F5344CB8AC3E}">
        <p14:creationId xmlns:p14="http://schemas.microsoft.com/office/powerpoint/2010/main" val="175295405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164</a:t>
            </a:fld>
            <a:endParaRPr lang="zh-TW" altLang="en-US"/>
          </a:p>
        </p:txBody>
      </p:sp>
    </p:spTree>
    <p:extLst>
      <p:ext uri="{BB962C8B-B14F-4D97-AF65-F5344CB8AC3E}">
        <p14:creationId xmlns:p14="http://schemas.microsoft.com/office/powerpoint/2010/main" val="133579665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165</a:t>
            </a:fld>
            <a:endParaRPr lang="zh-TW" altLang="en-US"/>
          </a:p>
        </p:txBody>
      </p:sp>
    </p:spTree>
    <p:extLst>
      <p:ext uri="{BB962C8B-B14F-4D97-AF65-F5344CB8AC3E}">
        <p14:creationId xmlns:p14="http://schemas.microsoft.com/office/powerpoint/2010/main" val="12458442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49</a:t>
            </a:fld>
            <a:endParaRPr lang="zh-TW" altLang="en-US"/>
          </a:p>
        </p:txBody>
      </p:sp>
    </p:spTree>
    <p:extLst>
      <p:ext uri="{BB962C8B-B14F-4D97-AF65-F5344CB8AC3E}">
        <p14:creationId xmlns:p14="http://schemas.microsoft.com/office/powerpoint/2010/main" val="203188761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166</a:t>
            </a:fld>
            <a:endParaRPr lang="zh-TW" altLang="en-US"/>
          </a:p>
        </p:txBody>
      </p:sp>
    </p:spTree>
    <p:extLst>
      <p:ext uri="{BB962C8B-B14F-4D97-AF65-F5344CB8AC3E}">
        <p14:creationId xmlns:p14="http://schemas.microsoft.com/office/powerpoint/2010/main" val="297314406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167</a:t>
            </a:fld>
            <a:endParaRPr lang="zh-TW" altLang="en-US"/>
          </a:p>
        </p:txBody>
      </p:sp>
    </p:spTree>
    <p:extLst>
      <p:ext uri="{BB962C8B-B14F-4D97-AF65-F5344CB8AC3E}">
        <p14:creationId xmlns:p14="http://schemas.microsoft.com/office/powerpoint/2010/main" val="146653119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168</a:t>
            </a:fld>
            <a:endParaRPr lang="zh-TW" altLang="en-US"/>
          </a:p>
        </p:txBody>
      </p:sp>
    </p:spTree>
    <p:extLst>
      <p:ext uri="{BB962C8B-B14F-4D97-AF65-F5344CB8AC3E}">
        <p14:creationId xmlns:p14="http://schemas.microsoft.com/office/powerpoint/2010/main" val="22332183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169</a:t>
            </a:fld>
            <a:endParaRPr lang="zh-TW" altLang="en-US"/>
          </a:p>
        </p:txBody>
      </p:sp>
    </p:spTree>
    <p:extLst>
      <p:ext uri="{BB962C8B-B14F-4D97-AF65-F5344CB8AC3E}">
        <p14:creationId xmlns:p14="http://schemas.microsoft.com/office/powerpoint/2010/main" val="68128868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170</a:t>
            </a:fld>
            <a:endParaRPr lang="zh-TW" altLang="en-US"/>
          </a:p>
        </p:txBody>
      </p:sp>
    </p:spTree>
    <p:extLst>
      <p:ext uri="{BB962C8B-B14F-4D97-AF65-F5344CB8AC3E}">
        <p14:creationId xmlns:p14="http://schemas.microsoft.com/office/powerpoint/2010/main" val="294364949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171</a:t>
            </a:fld>
            <a:endParaRPr lang="zh-TW" altLang="en-US"/>
          </a:p>
        </p:txBody>
      </p:sp>
    </p:spTree>
    <p:extLst>
      <p:ext uri="{BB962C8B-B14F-4D97-AF65-F5344CB8AC3E}">
        <p14:creationId xmlns:p14="http://schemas.microsoft.com/office/powerpoint/2010/main" val="8882068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172</a:t>
            </a:fld>
            <a:endParaRPr lang="zh-TW" altLang="en-US"/>
          </a:p>
        </p:txBody>
      </p:sp>
    </p:spTree>
    <p:extLst>
      <p:ext uri="{BB962C8B-B14F-4D97-AF65-F5344CB8AC3E}">
        <p14:creationId xmlns:p14="http://schemas.microsoft.com/office/powerpoint/2010/main" val="319083164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173</a:t>
            </a:fld>
            <a:endParaRPr lang="zh-TW" altLang="en-US"/>
          </a:p>
        </p:txBody>
      </p:sp>
    </p:spTree>
    <p:extLst>
      <p:ext uri="{BB962C8B-B14F-4D97-AF65-F5344CB8AC3E}">
        <p14:creationId xmlns:p14="http://schemas.microsoft.com/office/powerpoint/2010/main" val="368885355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power(base, exponent):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result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while exponent &gt; 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exponent % 2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result *= base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base</a:t>
            </a:r>
            <a:r>
              <a:rPr lang="en-US" altLang="zh-TW" sz="1200" kern="1200" dirty="0">
                <a:solidFill>
                  <a:schemeClr val="tx1"/>
                </a:solidFill>
                <a:effectLst/>
                <a:latin typeface="+mn-lt"/>
                <a:ea typeface="+mn-ea"/>
                <a:cs typeface="+mn-cs"/>
              </a:rPr>
              <a:t> *= base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exponent //=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 result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示例使用</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base =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exponent = 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result = power(base, exponent)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print(result)  # </a:t>
            </a:r>
            <a:r>
              <a:rPr lang="zh-TW" altLang="en-US" sz="1200" kern="1200" dirty="0">
                <a:solidFill>
                  <a:schemeClr val="tx1"/>
                </a:solidFill>
                <a:effectLst/>
                <a:latin typeface="+mn-lt"/>
                <a:ea typeface="+mn-ea"/>
                <a:cs typeface="+mn-cs"/>
              </a:rPr>
              <a:t>输出</a:t>
            </a:r>
            <a:r>
              <a:rPr lang="en-US" altLang="zh-TW" sz="1200" kern="1200" dirty="0">
                <a:solidFill>
                  <a:schemeClr val="tx1"/>
                </a:solidFill>
                <a:effectLst/>
                <a:latin typeface="+mn-lt"/>
                <a:ea typeface="+mn-ea"/>
                <a:cs typeface="+mn-cs"/>
              </a:rPr>
              <a:t>: 1024</a:t>
            </a:r>
            <a:endParaRPr lang="zh-TW" altLang="en-US" sz="1200" kern="1200" dirty="0">
              <a:solidFill>
                <a:schemeClr val="tx1"/>
              </a:solidFill>
              <a:effectLst/>
              <a:latin typeface="+mn-lt"/>
              <a:ea typeface="+mn-ea"/>
              <a:cs typeface="+mn-cs"/>
            </a:endParaRPr>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174</a:t>
            </a:fld>
            <a:endParaRPr lang="zh-TW" altLang="en-US"/>
          </a:p>
        </p:txBody>
      </p:sp>
    </p:spTree>
    <p:extLst>
      <p:ext uri="{BB962C8B-B14F-4D97-AF65-F5344CB8AC3E}">
        <p14:creationId xmlns:p14="http://schemas.microsoft.com/office/powerpoint/2010/main" val="90494229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kern="1200" dirty="0" err="1">
                <a:solidFill>
                  <a:schemeClr val="tx1"/>
                </a:solidFill>
                <a:effectLst/>
                <a:latin typeface="+mn-lt"/>
                <a:ea typeface="+mn-ea"/>
                <a:cs typeface="+mn-cs"/>
              </a:rPr>
              <a:t>def</a:t>
            </a:r>
            <a:r>
              <a:rPr lang="en-US" altLang="zh-TW" sz="1200" kern="1200" dirty="0">
                <a:solidFill>
                  <a:schemeClr val="tx1"/>
                </a:solidFill>
                <a:effectLst/>
                <a:latin typeface="+mn-lt"/>
                <a:ea typeface="+mn-ea"/>
                <a:cs typeface="+mn-cs"/>
              </a:rPr>
              <a:t> power(base, exponent):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result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while exponent &gt; 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if exponent % 2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result *= base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base</a:t>
            </a:r>
            <a:r>
              <a:rPr lang="en-US" altLang="zh-TW" sz="1200" kern="1200" dirty="0">
                <a:solidFill>
                  <a:schemeClr val="tx1"/>
                </a:solidFill>
                <a:effectLst/>
                <a:latin typeface="+mn-lt"/>
                <a:ea typeface="+mn-ea"/>
                <a:cs typeface="+mn-cs"/>
              </a:rPr>
              <a:t> *= base</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exponent //=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return result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示例使用</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base = 2</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exponent = 10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result = power(base, exponent)</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print(result)  # </a:t>
            </a:r>
            <a:r>
              <a:rPr lang="zh-TW" altLang="en-US" sz="1200" kern="1200" dirty="0">
                <a:solidFill>
                  <a:schemeClr val="tx1"/>
                </a:solidFill>
                <a:effectLst/>
                <a:latin typeface="+mn-lt"/>
                <a:ea typeface="+mn-ea"/>
                <a:cs typeface="+mn-cs"/>
              </a:rPr>
              <a:t>输出</a:t>
            </a:r>
            <a:r>
              <a:rPr lang="en-US" altLang="zh-TW" sz="1200" kern="1200" dirty="0">
                <a:solidFill>
                  <a:schemeClr val="tx1"/>
                </a:solidFill>
                <a:effectLst/>
                <a:latin typeface="+mn-lt"/>
                <a:ea typeface="+mn-ea"/>
                <a:cs typeface="+mn-cs"/>
              </a:rPr>
              <a:t>: 1024</a:t>
            </a:r>
            <a:endParaRPr lang="zh-TW" altLang="en-US" sz="1200" kern="1200" dirty="0">
              <a:solidFill>
                <a:schemeClr val="tx1"/>
              </a:solidFill>
              <a:effectLst/>
              <a:latin typeface="+mn-lt"/>
              <a:ea typeface="+mn-ea"/>
              <a:cs typeface="+mn-cs"/>
            </a:endParaRPr>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175</a:t>
            </a:fld>
            <a:endParaRPr lang="zh-TW" altLang="en-US"/>
          </a:p>
        </p:txBody>
      </p:sp>
    </p:spTree>
    <p:extLst>
      <p:ext uri="{BB962C8B-B14F-4D97-AF65-F5344CB8AC3E}">
        <p14:creationId xmlns:p14="http://schemas.microsoft.com/office/powerpoint/2010/main" val="3080977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50</a:t>
            </a:fld>
            <a:endParaRPr lang="zh-TW" altLang="en-US"/>
          </a:p>
        </p:txBody>
      </p:sp>
    </p:spTree>
    <p:extLst>
      <p:ext uri="{BB962C8B-B14F-4D97-AF65-F5344CB8AC3E}">
        <p14:creationId xmlns:p14="http://schemas.microsoft.com/office/powerpoint/2010/main" val="280395132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sz="1200" kern="1200" dirty="0">
              <a:solidFill>
                <a:schemeClr val="tx1"/>
              </a:solidFill>
              <a:effectLst/>
              <a:latin typeface="+mn-lt"/>
              <a:ea typeface="+mn-ea"/>
              <a:cs typeface="+mn-cs"/>
            </a:endParaRPr>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176</a:t>
            </a:fld>
            <a:endParaRPr lang="zh-TW" altLang="en-US"/>
          </a:p>
        </p:txBody>
      </p:sp>
    </p:spTree>
    <p:extLst>
      <p:ext uri="{BB962C8B-B14F-4D97-AF65-F5344CB8AC3E}">
        <p14:creationId xmlns:p14="http://schemas.microsoft.com/office/powerpoint/2010/main" val="18591575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 </a:t>
            </a:r>
            <a:r>
              <a:rPr lang="zh-TW" altLang="en-US" dirty="0"/>
              <a:t>初始化總和為</a:t>
            </a:r>
            <a:r>
              <a:rPr lang="en-US" altLang="zh-TW" dirty="0"/>
              <a:t>0</a:t>
            </a:r>
          </a:p>
          <a:p>
            <a:r>
              <a:rPr lang="en-US" altLang="zh-TW" dirty="0"/>
              <a:t>total = 0</a:t>
            </a:r>
          </a:p>
          <a:p>
            <a:endParaRPr lang="en-US" altLang="zh-TW" dirty="0"/>
          </a:p>
          <a:p>
            <a:r>
              <a:rPr lang="en-US" altLang="zh-TW" dirty="0"/>
              <a:t># </a:t>
            </a:r>
            <a:r>
              <a:rPr lang="zh-TW" altLang="en-US" dirty="0"/>
              <a:t>迴圈計算總和</a:t>
            </a:r>
          </a:p>
          <a:p>
            <a:r>
              <a:rPr lang="en-US" altLang="zh-TW" dirty="0"/>
              <a:t>for </a:t>
            </a:r>
            <a:r>
              <a:rPr lang="en-US" altLang="zh-TW" dirty="0" err="1"/>
              <a:t>i</a:t>
            </a:r>
            <a:r>
              <a:rPr lang="en-US" altLang="zh-TW" dirty="0"/>
              <a:t> in range(1, 101):</a:t>
            </a:r>
          </a:p>
          <a:p>
            <a:r>
              <a:rPr lang="en-US" altLang="zh-TW" dirty="0"/>
              <a:t>    total += </a:t>
            </a:r>
            <a:r>
              <a:rPr lang="en-US" altLang="zh-TW" dirty="0" err="1"/>
              <a:t>i</a:t>
            </a:r>
            <a:endParaRPr lang="en-US" altLang="zh-TW" dirty="0"/>
          </a:p>
          <a:p>
            <a:endParaRPr lang="en-US" altLang="zh-TW" dirty="0"/>
          </a:p>
          <a:p>
            <a:r>
              <a:rPr lang="en-US" altLang="zh-TW" dirty="0"/>
              <a:t># </a:t>
            </a:r>
            <a:r>
              <a:rPr lang="zh-TW" altLang="en-US" dirty="0"/>
              <a:t>輸出結果</a:t>
            </a:r>
          </a:p>
          <a:p>
            <a:r>
              <a:rPr lang="en-US" altLang="zh-TW" dirty="0"/>
              <a:t>print("</a:t>
            </a:r>
            <a:r>
              <a:rPr lang="zh-TW" altLang="en-US" dirty="0"/>
              <a:t>總和：</a:t>
            </a:r>
            <a:r>
              <a:rPr lang="en-US" altLang="zh-TW" dirty="0"/>
              <a:t>", total)</a:t>
            </a:r>
          </a:p>
          <a:p>
            <a:endParaRPr lang="zh-TW" altLang="en-US" dirty="0"/>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54</a:t>
            </a:fld>
            <a:endParaRPr lang="zh-TW" altLang="en-US"/>
          </a:p>
        </p:txBody>
      </p:sp>
    </p:spTree>
    <p:extLst>
      <p:ext uri="{BB962C8B-B14F-4D97-AF65-F5344CB8AC3E}">
        <p14:creationId xmlns:p14="http://schemas.microsoft.com/office/powerpoint/2010/main" val="3100871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初始化總和和起始數字</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total = 0</a:t>
            </a:r>
            <a:br>
              <a:rPr lang="en-US" altLang="zh-TW" sz="1200" kern="1200" dirty="0">
                <a:solidFill>
                  <a:schemeClr val="tx1"/>
                </a:solidFill>
                <a:effectLst/>
                <a:latin typeface="+mn-lt"/>
                <a:ea typeface="+mn-ea"/>
                <a:cs typeface="+mn-cs"/>
              </a:rPr>
            </a:b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迴圈計算總和</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while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&lt;= 100:</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total +=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num</a:t>
            </a:r>
            <a:r>
              <a:rPr lang="en-US" altLang="zh-TW" sz="1200" kern="1200" dirty="0">
                <a:solidFill>
                  <a:schemeClr val="tx1"/>
                </a:solidFill>
                <a:effectLst/>
                <a:latin typeface="+mn-lt"/>
                <a:ea typeface="+mn-ea"/>
                <a:cs typeface="+mn-cs"/>
              </a:rPr>
              <a:t> += 1</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r>
            <a:br>
              <a:rPr lang="en-US" altLang="zh-TW"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 </a:t>
            </a:r>
            <a:r>
              <a:rPr lang="zh-TW" altLang="en-US" sz="1200" kern="1200" dirty="0">
                <a:solidFill>
                  <a:schemeClr val="tx1"/>
                </a:solidFill>
                <a:effectLst/>
                <a:latin typeface="+mn-lt"/>
                <a:ea typeface="+mn-ea"/>
                <a:cs typeface="+mn-cs"/>
              </a:rPr>
              <a:t>輸出結果</a:t>
            </a:r>
            <a:br>
              <a:rPr lang="zh-TW" altLang="en-US" sz="1200" kern="1200" dirty="0">
                <a:solidFill>
                  <a:schemeClr val="tx1"/>
                </a:solidFill>
                <a:effectLst/>
                <a:latin typeface="+mn-lt"/>
                <a:ea typeface="+mn-ea"/>
                <a:cs typeface="+mn-cs"/>
              </a:rPr>
            </a:br>
            <a:r>
              <a:rPr lang="en-US" altLang="zh-TW" sz="1200" kern="1200" dirty="0">
                <a:solidFill>
                  <a:schemeClr val="tx1"/>
                </a:solidFill>
                <a:effectLst/>
                <a:latin typeface="+mn-lt"/>
                <a:ea typeface="+mn-ea"/>
                <a:cs typeface="+mn-cs"/>
              </a:rPr>
              <a:t>print("</a:t>
            </a:r>
            <a:r>
              <a:rPr lang="zh-TW" altLang="en-US" sz="1200" kern="1200" dirty="0">
                <a:solidFill>
                  <a:schemeClr val="tx1"/>
                </a:solidFill>
                <a:effectLst/>
                <a:latin typeface="+mn-lt"/>
                <a:ea typeface="+mn-ea"/>
                <a:cs typeface="+mn-cs"/>
              </a:rPr>
              <a:t>總和：</a:t>
            </a:r>
            <a:r>
              <a:rPr lang="en-US" altLang="zh-TW" sz="1200" kern="1200" dirty="0">
                <a:solidFill>
                  <a:schemeClr val="tx1"/>
                </a:solidFill>
                <a:effectLst/>
                <a:latin typeface="+mn-lt"/>
                <a:ea typeface="+mn-ea"/>
                <a:cs typeface="+mn-cs"/>
              </a:rPr>
              <a:t>", total)</a:t>
            </a:r>
            <a:br>
              <a:rPr lang="en-US" altLang="zh-TW" sz="1200" kern="1200" dirty="0">
                <a:solidFill>
                  <a:schemeClr val="tx1"/>
                </a:solidFill>
                <a:effectLst/>
                <a:latin typeface="+mn-lt"/>
                <a:ea typeface="+mn-ea"/>
                <a:cs typeface="+mn-cs"/>
              </a:rPr>
            </a:br>
            <a:endParaRPr lang="en-US" altLang="zh-TW" sz="1200" kern="1200" dirty="0">
              <a:solidFill>
                <a:schemeClr val="tx1"/>
              </a:solidFill>
              <a:effectLst/>
              <a:latin typeface="+mn-lt"/>
              <a:ea typeface="+mn-ea"/>
              <a:cs typeface="+mn-cs"/>
            </a:endParaRPr>
          </a:p>
        </p:txBody>
      </p:sp>
      <p:sp>
        <p:nvSpPr>
          <p:cNvPr id="4" name="投影片編號版面配置區 3"/>
          <p:cNvSpPr>
            <a:spLocks noGrp="1"/>
          </p:cNvSpPr>
          <p:nvPr>
            <p:ph type="sldNum" sz="quarter" idx="10"/>
          </p:nvPr>
        </p:nvSpPr>
        <p:spPr/>
        <p:txBody>
          <a:bodyPr/>
          <a:lstStyle/>
          <a:p>
            <a:fld id="{5ED37D06-9960-4BC7-9337-1936E16FB506}" type="slidenum">
              <a:rPr lang="zh-TW" altLang="en-US" smtClean="0"/>
              <a:t>57</a:t>
            </a:fld>
            <a:endParaRPr lang="zh-TW" altLang="en-US"/>
          </a:p>
        </p:txBody>
      </p:sp>
    </p:spTree>
    <p:extLst>
      <p:ext uri="{BB962C8B-B14F-4D97-AF65-F5344CB8AC3E}">
        <p14:creationId xmlns:p14="http://schemas.microsoft.com/office/powerpoint/2010/main" val="28834623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pic>
        <p:nvPicPr>
          <p:cNvPr id="9" name="圖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6479" y="-52626"/>
            <a:ext cx="9242995" cy="6938010"/>
          </a:xfrm>
          <a:prstGeom prst="rect">
            <a:avLst/>
          </a:prstGeom>
        </p:spPr>
      </p:pic>
      <p:sp>
        <p:nvSpPr>
          <p:cNvPr id="2" name="標題 1"/>
          <p:cNvSpPr>
            <a:spLocks noGrp="1"/>
          </p:cNvSpPr>
          <p:nvPr>
            <p:ph type="ctrTitle"/>
          </p:nvPr>
        </p:nvSpPr>
        <p:spPr>
          <a:xfrm>
            <a:off x="685800" y="2130425"/>
            <a:ext cx="7772400" cy="1470025"/>
          </a:xfrm>
        </p:spPr>
        <p:txBody>
          <a:bodyPr/>
          <a:lstStyle>
            <a:lvl1pPr>
              <a:defRPr>
                <a:solidFill>
                  <a:schemeClr val="bg1"/>
                </a:solidFill>
                <a:latin typeface="微軟正黑體" pitchFamily="34" charset="-120"/>
                <a:ea typeface="微軟正黑體" pitchFamily="34" charset="-120"/>
              </a:defRPr>
            </a:lvl1pPr>
          </a:lstStyle>
          <a:p>
            <a:r>
              <a:rPr lang="zh-TW" altLang="en-US"/>
              <a:t>按一下以編輯母片標題樣式</a:t>
            </a:r>
            <a:endParaRPr lang="zh-TW" altLang="en-US" dirty="0"/>
          </a:p>
        </p:txBody>
      </p:sp>
      <p:sp>
        <p:nvSpPr>
          <p:cNvPr id="3" name="副標題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latin typeface="微軟正黑體" pitchFamily="34" charset="-120"/>
                <a:ea typeface="微軟正黑體" pitchFamily="34" charset="-12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按一下以編輯母片副標題樣式</a:t>
            </a:r>
            <a:endParaRPr lang="zh-TW" altLang="en-US" dirty="0"/>
          </a:p>
        </p:txBody>
      </p:sp>
      <p:sp>
        <p:nvSpPr>
          <p:cNvPr id="4" name="日期版面配置區 3"/>
          <p:cNvSpPr>
            <a:spLocks noGrp="1"/>
          </p:cNvSpPr>
          <p:nvPr>
            <p:ph type="dt" sz="half" idx="10"/>
          </p:nvPr>
        </p:nvSpPr>
        <p:spPr/>
        <p:txBody>
          <a:bodyPr/>
          <a:lstStyle/>
          <a:p>
            <a:fld id="{29370FA3-F0F6-47F7-B287-06E0F78BF2E5}" type="datetime1">
              <a:rPr lang="zh-TW" altLang="en-US" smtClean="0"/>
              <a:t>2023/6/20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3778640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nchor="b"/>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003374E1-E52E-48CF-94BA-8183D4B56B5C}" type="datetime1">
              <a:rPr lang="zh-TW" altLang="en-US" smtClean="0"/>
              <a:t>2023/6/20</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1599478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7E29B5AF-2C97-4A9B-AF03-6C8A48B00F15}" type="datetime1">
              <a:rPr lang="zh-TW" altLang="en-US" smtClean="0"/>
              <a:t>2023/6/20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16425095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74638"/>
            <a:ext cx="2057400" cy="585152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57200" y="274638"/>
            <a:ext cx="6019800" cy="585152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C7C2C6C8-D103-4D0E-AC58-6396A5EC93FD}" type="datetime1">
              <a:rPr lang="zh-TW" altLang="en-US" smtClean="0"/>
              <a:t>2023/6/20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1583252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pic>
        <p:nvPicPr>
          <p:cNvPr id="10" name="圖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2008" y="0"/>
            <a:ext cx="9252520" cy="6957391"/>
          </a:xfrm>
          <a:prstGeom prst="rect">
            <a:avLst/>
          </a:prstGeom>
        </p:spPr>
      </p:pic>
      <p:sp>
        <p:nvSpPr>
          <p:cNvPr id="2" name="標題 1"/>
          <p:cNvSpPr>
            <a:spLocks noGrp="1"/>
          </p:cNvSpPr>
          <p:nvPr>
            <p:ph type="title"/>
          </p:nvPr>
        </p:nvSpPr>
        <p:spPr>
          <a:xfrm>
            <a:off x="-396552" y="-99392"/>
            <a:ext cx="8229600" cy="1143000"/>
          </a:xfrm>
        </p:spPr>
        <p:txBody>
          <a:bodyPr/>
          <a:lstStyle>
            <a:lvl1pPr>
              <a:defRPr>
                <a:solidFill>
                  <a:schemeClr val="bg1"/>
                </a:solidFill>
                <a:latin typeface="微軟正黑體" pitchFamily="34" charset="-120"/>
                <a:ea typeface="微軟正黑體" pitchFamily="34" charset="-120"/>
              </a:defRPr>
            </a:lvl1pPr>
          </a:lstStyle>
          <a:p>
            <a:r>
              <a:rPr lang="zh-TW" altLang="en-US"/>
              <a:t>按一下以編輯母片標題樣式</a:t>
            </a:r>
            <a:endParaRPr lang="zh-TW" altLang="en-US" dirty="0"/>
          </a:p>
        </p:txBody>
      </p:sp>
      <p:sp>
        <p:nvSpPr>
          <p:cNvPr id="3" name="內容版面配置區 2"/>
          <p:cNvSpPr>
            <a:spLocks noGrp="1"/>
          </p:cNvSpPr>
          <p:nvPr>
            <p:ph idx="1"/>
          </p:nvPr>
        </p:nvSpPr>
        <p:spPr/>
        <p:txBody>
          <a:bodyPr>
            <a:normAutofit/>
          </a:bodyPr>
          <a:lstStyle>
            <a:lvl1pPr>
              <a:defRPr sz="3600"/>
            </a:lvl1pPr>
            <a:lvl2pPr>
              <a:defRPr sz="3600"/>
            </a:lvl2pPr>
            <a:lvl3pPr>
              <a:defRPr sz="3600"/>
            </a:lvl3pPr>
            <a:lvl4pPr>
              <a:defRPr sz="3600"/>
            </a:lvl4pPr>
            <a:lvl5pPr>
              <a:defRPr sz="3600"/>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p:cNvSpPr>
            <a:spLocks noGrp="1"/>
          </p:cNvSpPr>
          <p:nvPr>
            <p:ph type="dt" sz="half" idx="10"/>
          </p:nvPr>
        </p:nvSpPr>
        <p:spPr/>
        <p:txBody>
          <a:bodyPr/>
          <a:lstStyle/>
          <a:p>
            <a:fld id="{1F761D0D-12CE-4FFC-B0EB-AEC11A10485F}" type="datetime1">
              <a:rPr lang="zh-TW" altLang="en-US" smtClean="0"/>
              <a:t>2023/6/20</a:t>
            </a:fld>
            <a:endParaRPr lang="zh-TW" altLang="en-US"/>
          </a:p>
        </p:txBody>
      </p:sp>
      <p:sp>
        <p:nvSpPr>
          <p:cNvPr id="5" name="頁尾版面配置區 4"/>
          <p:cNvSpPr>
            <a:spLocks noGrp="1"/>
          </p:cNvSpPr>
          <p:nvPr>
            <p:ph type="ftr" sz="quarter" idx="11"/>
          </p:nvPr>
        </p:nvSpPr>
        <p:spPr/>
        <p:txBody>
          <a:bodyPr/>
          <a:lstStyle/>
          <a:p>
            <a:endParaRPr lang="zh-TW" altLang="en-US" dirty="0"/>
          </a:p>
        </p:txBody>
      </p:sp>
      <p:sp>
        <p:nvSpPr>
          <p:cNvPr id="6" name="投影片編號版面配置區 5"/>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3723585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標題及物件">
    <p:spTree>
      <p:nvGrpSpPr>
        <p:cNvPr id="1" name=""/>
        <p:cNvGrpSpPr/>
        <p:nvPr/>
      </p:nvGrpSpPr>
      <p:grpSpPr>
        <a:xfrm>
          <a:off x="0" y="0"/>
          <a:ext cx="0" cy="0"/>
          <a:chOff x="0" y="0"/>
          <a:chExt cx="0" cy="0"/>
        </a:xfrm>
      </p:grpSpPr>
      <p:pic>
        <p:nvPicPr>
          <p:cNvPr id="10" name="圖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2008" y="0"/>
            <a:ext cx="9252520" cy="6957391"/>
          </a:xfrm>
          <a:prstGeom prst="rect">
            <a:avLst/>
          </a:prstGeom>
        </p:spPr>
      </p:pic>
      <p:sp>
        <p:nvSpPr>
          <p:cNvPr id="4" name="日期版面配置區 3"/>
          <p:cNvSpPr>
            <a:spLocks noGrp="1"/>
          </p:cNvSpPr>
          <p:nvPr>
            <p:ph type="dt" sz="half" idx="10"/>
          </p:nvPr>
        </p:nvSpPr>
        <p:spPr/>
        <p:txBody>
          <a:bodyPr/>
          <a:lstStyle/>
          <a:p>
            <a:fld id="{DB853927-A8D7-4F6A-8CBB-4220396A4A7D}" type="datetime1">
              <a:rPr lang="zh-TW" altLang="en-US" smtClean="0"/>
              <a:t>2023/6/20</a:t>
            </a:fld>
            <a:endParaRPr lang="zh-TW" altLang="en-US"/>
          </a:p>
        </p:txBody>
      </p:sp>
      <p:sp>
        <p:nvSpPr>
          <p:cNvPr id="5" name="頁尾版面配置區 4"/>
          <p:cNvSpPr>
            <a:spLocks noGrp="1"/>
          </p:cNvSpPr>
          <p:nvPr>
            <p:ph type="ftr" sz="quarter" idx="11"/>
          </p:nvPr>
        </p:nvSpPr>
        <p:spPr/>
        <p:txBody>
          <a:bodyPr/>
          <a:lstStyle/>
          <a:p>
            <a:endParaRPr lang="zh-TW" altLang="en-US" dirty="0"/>
          </a:p>
        </p:txBody>
      </p:sp>
      <p:sp>
        <p:nvSpPr>
          <p:cNvPr id="6" name="投影片編號版面配置區 5"/>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3157987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0"/>
            <a:ext cx="77724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日期版面配置區 3"/>
          <p:cNvSpPr>
            <a:spLocks noGrp="1"/>
          </p:cNvSpPr>
          <p:nvPr>
            <p:ph type="dt" sz="half" idx="10"/>
          </p:nvPr>
        </p:nvSpPr>
        <p:spPr/>
        <p:txBody>
          <a:bodyPr/>
          <a:lstStyle/>
          <a:p>
            <a:fld id="{3DF42364-7714-4E6B-B9D2-5C30F728CF8A}" type="datetime1">
              <a:rPr lang="zh-TW" altLang="en-US" smtClean="0"/>
              <a:t>2023/6/20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3422912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p:txBody>
          <a:bodyPr/>
          <a:lstStyle/>
          <a:p>
            <a:fld id="{DA1EDE70-3513-4AE4-B91C-A8FB671D87D6}" type="datetime1">
              <a:rPr lang="zh-TW" altLang="en-US" smtClean="0"/>
              <a:t>2023/6/20</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1317861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p:cNvSpPr>
            <a:spLocks noGrp="1"/>
          </p:cNvSpPr>
          <p:nvPr>
            <p:ph type="dt" sz="half" idx="10"/>
          </p:nvPr>
        </p:nvSpPr>
        <p:spPr/>
        <p:txBody>
          <a:bodyPr/>
          <a:lstStyle/>
          <a:p>
            <a:fld id="{FE71E390-DA51-423F-9C72-46AFDFBE08E4}" type="datetime1">
              <a:rPr lang="zh-TW" altLang="en-US" smtClean="0"/>
              <a:t>2023/6/20</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4206553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日期版面配置區 2"/>
          <p:cNvSpPr>
            <a:spLocks noGrp="1"/>
          </p:cNvSpPr>
          <p:nvPr>
            <p:ph type="dt" sz="half" idx="10"/>
          </p:nvPr>
        </p:nvSpPr>
        <p:spPr/>
        <p:txBody>
          <a:bodyPr/>
          <a:lstStyle/>
          <a:p>
            <a:fld id="{D630DF6F-23B7-4E88-BE5A-789E769B6F7B}" type="datetime1">
              <a:rPr lang="zh-TW" altLang="en-US" smtClean="0"/>
              <a:t>2023/6/20</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1643600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F911509C-9E2C-4C05-95EC-6A543F48A6F4}" type="datetime1">
              <a:rPr lang="zh-TW" altLang="en-US" smtClean="0"/>
              <a:t>2023/6/20</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2329546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0" y="273050"/>
            <a:ext cx="3008313" cy="1162050"/>
          </a:xfrm>
        </p:spPr>
        <p:txBody>
          <a:bodyPr anchor="b"/>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88CC6048-BE57-4C63-954F-CC8AC7155332}" type="datetime1">
              <a:rPr lang="zh-TW" altLang="en-US" smtClean="0"/>
              <a:t>2023/6/20</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207905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89687F-0204-4E3A-AF5C-A1729F863BDA}" type="datetime1">
              <a:rPr lang="zh-TW" altLang="en-US" smtClean="0"/>
              <a:t>2023/6/20</a:t>
            </a:fld>
            <a:endParaRPr lang="zh-TW" altLang="en-US"/>
          </a:p>
        </p:txBody>
      </p:sp>
      <p:sp>
        <p:nvSpPr>
          <p:cNvPr id="5" name="頁尾版面配置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158461-0285-4965-AF1E-FACC7B0CCAF7}" type="slidenum">
              <a:rPr lang="zh-TW" altLang="en-US" smtClean="0"/>
              <a:t>‹#›</a:t>
            </a:fld>
            <a:endParaRPr lang="zh-TW" altLang="en-US"/>
          </a:p>
        </p:txBody>
      </p:sp>
    </p:spTree>
    <p:extLst>
      <p:ext uri="{BB962C8B-B14F-4D97-AF65-F5344CB8AC3E}">
        <p14:creationId xmlns:p14="http://schemas.microsoft.com/office/powerpoint/2010/main" val="13863611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image" Target="../media/image122.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image" Target="../media/image123.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126.jpeg"/><Relationship Id="rId2" Type="http://schemas.openxmlformats.org/officeDocument/2006/relationships/image" Target="../media/image125.jpe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12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129.jpe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130.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133.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37.png"/></Relationships>
</file>

<file path=ppt/slides/_rels/slide121.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40.png"/><Relationship Id="rId4" Type="http://schemas.openxmlformats.org/officeDocument/2006/relationships/image" Target="../media/image139.png"/></Relationships>
</file>

<file path=ppt/slides/_rels/slide122.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142.png"/><Relationship Id="rId4" Type="http://schemas.openxmlformats.org/officeDocument/2006/relationships/image" Target="../media/image141.png"/></Relationships>
</file>

<file path=ppt/slides/_rels/slide123.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144.png"/><Relationship Id="rId4" Type="http://schemas.openxmlformats.org/officeDocument/2006/relationships/image" Target="../media/image143.png"/></Relationships>
</file>

<file path=ppt/slides/_rels/slide124.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45.png"/></Relationships>
</file>

<file path=ppt/slides/_rels/slide125.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143.png"/><Relationship Id="rId4" Type="http://schemas.openxmlformats.org/officeDocument/2006/relationships/image" Target="../media/image146.png"/></Relationships>
</file>

<file path=ppt/slides/_rels/slide126.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14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151.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152.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image" Target="../media/image15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155.png"/><Relationship Id="rId2" Type="http://schemas.openxmlformats.org/officeDocument/2006/relationships/image" Target="../media/image154.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156.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157.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158.pn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160.gif"/><Relationship Id="rId2" Type="http://schemas.openxmlformats.org/officeDocument/2006/relationships/image" Target="../media/image159.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3" Type="http://schemas.openxmlformats.org/officeDocument/2006/relationships/image" Target="../media/image16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163.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163.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165.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166.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167.png"/></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54.xml"/><Relationship Id="rId1" Type="http://schemas.openxmlformats.org/officeDocument/2006/relationships/slideLayout" Target="../slideLayouts/slideLayout2.xml"/><Relationship Id="rId5" Type="http://schemas.openxmlformats.org/officeDocument/2006/relationships/image" Target="../media/image169.png"/><Relationship Id="rId4" Type="http://schemas.openxmlformats.org/officeDocument/2006/relationships/image" Target="../media/image168.png"/></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3" Type="http://schemas.openxmlformats.org/officeDocument/2006/relationships/image" Target="../media/image171.png"/><Relationship Id="rId2" Type="http://schemas.openxmlformats.org/officeDocument/2006/relationships/notesSlide" Target="../notesSlides/notesSlide57.xml"/><Relationship Id="rId1" Type="http://schemas.openxmlformats.org/officeDocument/2006/relationships/slideLayout" Target="../slideLayouts/slideLayout2.xml"/><Relationship Id="rId5" Type="http://schemas.openxmlformats.org/officeDocument/2006/relationships/image" Target="../media/image173.png"/><Relationship Id="rId4" Type="http://schemas.openxmlformats.org/officeDocument/2006/relationships/image" Target="../media/image172.png"/></Relationships>
</file>

<file path=ppt/slides/_rels/slide164.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174.png"/></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3" Type="http://schemas.openxmlformats.org/officeDocument/2006/relationships/image" Target="../media/image175.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image" Target="../media/image176.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image" Target="../media/image177.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3" Type="http://schemas.openxmlformats.org/officeDocument/2006/relationships/image" Target="../media/image178.png"/><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179.png"/></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3" Type="http://schemas.openxmlformats.org/officeDocument/2006/relationships/image" Target="../media/image181.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6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image" Target="../media/image71.gif"/><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65.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2.xml"/><Relationship Id="rId4" Type="http://schemas.openxmlformats.org/officeDocument/2006/relationships/image" Target="../media/image83.png"/></Relationships>
</file>

<file path=ppt/slides/_rels/slide71.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1.png"/><Relationship Id="rId1" Type="http://schemas.openxmlformats.org/officeDocument/2006/relationships/slideLayout" Target="../slideLayouts/slideLayout2.xml"/><Relationship Id="rId4" Type="http://schemas.openxmlformats.org/officeDocument/2006/relationships/image" Target="../media/image85.png"/></Relationships>
</file>

<file path=ppt/slides/_rels/slide72.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1.png"/><Relationship Id="rId1" Type="http://schemas.openxmlformats.org/officeDocument/2006/relationships/slideLayout" Target="../slideLayouts/slideLayout2.xml"/><Relationship Id="rId4" Type="http://schemas.openxmlformats.org/officeDocument/2006/relationships/image" Target="../media/image87.png"/></Relationships>
</file>

<file path=ppt/slides/_rels/slide73.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9.png"/></Relationships>
</file>

<file path=ppt/slides/_rels/slide74.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90.png"/><Relationship Id="rId1" Type="http://schemas.openxmlformats.org/officeDocument/2006/relationships/slideLayout" Target="../slideLayouts/slideLayout2.xml"/><Relationship Id="rId4" Type="http://schemas.openxmlformats.org/officeDocument/2006/relationships/image" Target="../media/image91.png"/></Relationships>
</file>

<file path=ppt/slides/_rels/slide75.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2.png"/><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76.xml.rels><?xml version="1.0" encoding="UTF-8" standalone="yes"?>
<Relationships xmlns="http://schemas.openxmlformats.org/package/2006/relationships"><Relationship Id="rId3" Type="http://schemas.openxmlformats.org/officeDocument/2006/relationships/image" Target="../media/image81.png"/><Relationship Id="rId7" Type="http://schemas.openxmlformats.org/officeDocument/2006/relationships/image" Target="../media/image96.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95.png"/><Relationship Id="rId5" Type="http://schemas.openxmlformats.org/officeDocument/2006/relationships/image" Target="../media/image94.png"/><Relationship Id="rId4" Type="http://schemas.openxmlformats.org/officeDocument/2006/relationships/image" Target="../media/image93.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slideLayout" Target="../slideLayouts/slideLayout2.xml"/><Relationship Id="rId4" Type="http://schemas.openxmlformats.org/officeDocument/2006/relationships/image" Target="../media/image107.png"/></Relationships>
</file>

<file path=ppt/slides/_rels/slide95.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image" Target="../media/image105.png"/><Relationship Id="rId1" Type="http://schemas.openxmlformats.org/officeDocument/2006/relationships/slideLayout" Target="../slideLayouts/slideLayout2.xml"/><Relationship Id="rId4" Type="http://schemas.openxmlformats.org/officeDocument/2006/relationships/image" Target="../media/image109.png"/></Relationships>
</file>

<file path=ppt/slides/_rels/slide96.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105.png"/><Relationship Id="rId1" Type="http://schemas.openxmlformats.org/officeDocument/2006/relationships/slideLayout" Target="../slideLayouts/slideLayout2.xml"/><Relationship Id="rId4" Type="http://schemas.openxmlformats.org/officeDocument/2006/relationships/image" Target="../media/image111.png"/></Relationships>
</file>

<file path=ppt/slides/_rels/slide97.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image" Target="../media/image105.png"/><Relationship Id="rId1" Type="http://schemas.openxmlformats.org/officeDocument/2006/relationships/slideLayout" Target="../slideLayouts/slideLayout2.xml"/><Relationship Id="rId4" Type="http://schemas.openxmlformats.org/officeDocument/2006/relationships/image" Target="../media/image113.png"/></Relationships>
</file>

<file path=ppt/slides/_rels/slide98.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image" Target="../media/image1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投影片編號版面配置區 12"/>
          <p:cNvSpPr>
            <a:spLocks noGrp="1"/>
          </p:cNvSpPr>
          <p:nvPr>
            <p:ph type="sldNum" sz="quarter" idx="12"/>
          </p:nvPr>
        </p:nvSpPr>
        <p:spPr/>
        <p:txBody>
          <a:bodyPr/>
          <a:lstStyle/>
          <a:p>
            <a:fld id="{91158461-0285-4965-AF1E-FACC7B0CCAF7}" type="slidenum">
              <a:rPr lang="zh-TW" altLang="en-US" smtClean="0"/>
              <a:t>1</a:t>
            </a:fld>
            <a:endParaRPr lang="zh-TW" altLang="en-US"/>
          </a:p>
        </p:txBody>
      </p:sp>
      <p:pic>
        <p:nvPicPr>
          <p:cNvPr id="3" name="圖片 2"/>
          <p:cNvPicPr>
            <a:picLocks noChangeAspect="1"/>
          </p:cNvPicPr>
          <p:nvPr/>
        </p:nvPicPr>
        <p:blipFill>
          <a:blip r:embed="rId2"/>
          <a:stretch>
            <a:fillRect/>
          </a:stretch>
        </p:blipFill>
        <p:spPr>
          <a:xfrm>
            <a:off x="1259632" y="167494"/>
            <a:ext cx="5498324" cy="6523012"/>
          </a:xfrm>
          <a:prstGeom prst="rect">
            <a:avLst/>
          </a:prstGeom>
        </p:spPr>
      </p:pic>
    </p:spTree>
    <p:extLst>
      <p:ext uri="{BB962C8B-B14F-4D97-AF65-F5344CB8AC3E}">
        <p14:creationId xmlns:p14="http://schemas.microsoft.com/office/powerpoint/2010/main" val="832011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err="1"/>
              <a:t>Codeforce</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10</a:t>
            </a:fld>
            <a:endParaRPr lang="zh-TW" altLang="en-US"/>
          </a:p>
        </p:txBody>
      </p:sp>
      <p:sp>
        <p:nvSpPr>
          <p:cNvPr id="4" name="文字方塊 3"/>
          <p:cNvSpPr txBox="1"/>
          <p:nvPr/>
        </p:nvSpPr>
        <p:spPr>
          <a:xfrm>
            <a:off x="298893" y="855401"/>
            <a:ext cx="184731" cy="553998"/>
          </a:xfrm>
          <a:prstGeom prst="rect">
            <a:avLst/>
          </a:prstGeom>
          <a:noFill/>
        </p:spPr>
        <p:txBody>
          <a:bodyPr wrap="none" rtlCol="0">
            <a:spAutoFit/>
          </a:bodyPr>
          <a:lstStyle/>
          <a:p>
            <a:endParaRPr lang="zh-TW" altLang="en-US" sz="3000" dirty="0">
              <a:latin typeface="+mj-ea"/>
              <a:ea typeface="+mj-ea"/>
            </a:endParaRPr>
          </a:p>
        </p:txBody>
      </p:sp>
      <p:sp>
        <p:nvSpPr>
          <p:cNvPr id="8" name="文字方塊 7"/>
          <p:cNvSpPr txBox="1"/>
          <p:nvPr/>
        </p:nvSpPr>
        <p:spPr>
          <a:xfrm>
            <a:off x="391258" y="1037110"/>
            <a:ext cx="7350089" cy="1015663"/>
          </a:xfrm>
          <a:prstGeom prst="rect">
            <a:avLst/>
          </a:prstGeom>
          <a:noFill/>
        </p:spPr>
        <p:txBody>
          <a:bodyPr wrap="none" rtlCol="0">
            <a:spAutoFit/>
          </a:bodyPr>
          <a:lstStyle/>
          <a:p>
            <a:r>
              <a:rPr lang="zh-TW" altLang="en-US" sz="3000" dirty="0">
                <a:latin typeface="+mj-ea"/>
                <a:ea typeface="+mj-ea"/>
              </a:rPr>
              <a:t>選擇好題目以及語言</a:t>
            </a:r>
            <a:r>
              <a:rPr lang="en-US" altLang="zh-TW" sz="3000" dirty="0">
                <a:latin typeface="+mj-ea"/>
                <a:ea typeface="+mj-ea"/>
              </a:rPr>
              <a:t>(</a:t>
            </a:r>
            <a:r>
              <a:rPr lang="zh-TW" altLang="en-US" sz="3000" dirty="0">
                <a:solidFill>
                  <a:srgbClr val="FF0000"/>
                </a:solidFill>
                <a:latin typeface="+mj-ea"/>
                <a:ea typeface="+mj-ea"/>
              </a:rPr>
              <a:t>選錯語言永遠不會過</a:t>
            </a:r>
            <a:r>
              <a:rPr lang="en-US" altLang="zh-TW" sz="3000" dirty="0">
                <a:latin typeface="+mj-ea"/>
                <a:ea typeface="+mj-ea"/>
              </a:rPr>
              <a:t>)</a:t>
            </a:r>
            <a:br>
              <a:rPr lang="en-US" altLang="zh-TW" sz="3000" dirty="0">
                <a:latin typeface="+mj-ea"/>
                <a:ea typeface="+mj-ea"/>
              </a:rPr>
            </a:br>
            <a:r>
              <a:rPr lang="zh-TW" altLang="en-US" sz="3000" dirty="0">
                <a:latin typeface="+mj-ea"/>
                <a:ea typeface="+mj-ea"/>
              </a:rPr>
              <a:t>將代碼上傳或複製貼上，然後按下</a:t>
            </a:r>
            <a:r>
              <a:rPr lang="en-US" altLang="zh-TW" sz="3000" dirty="0">
                <a:latin typeface="+mj-ea"/>
                <a:ea typeface="+mj-ea"/>
              </a:rPr>
              <a:t>submit</a:t>
            </a:r>
            <a:endParaRPr lang="zh-TW" altLang="en-US" sz="3000" dirty="0">
              <a:latin typeface="+mj-ea"/>
              <a:ea typeface="+mj-ea"/>
            </a:endParaRPr>
          </a:p>
        </p:txBody>
      </p:sp>
      <p:pic>
        <p:nvPicPr>
          <p:cNvPr id="5" name="圖片 4"/>
          <p:cNvPicPr>
            <a:picLocks noChangeAspect="1"/>
          </p:cNvPicPr>
          <p:nvPr/>
        </p:nvPicPr>
        <p:blipFill>
          <a:blip r:embed="rId2"/>
          <a:stretch>
            <a:fillRect/>
          </a:stretch>
        </p:blipFill>
        <p:spPr>
          <a:xfrm>
            <a:off x="298893" y="1998401"/>
            <a:ext cx="5679465" cy="4837283"/>
          </a:xfrm>
          <a:prstGeom prst="rect">
            <a:avLst/>
          </a:prstGeom>
        </p:spPr>
      </p:pic>
    </p:spTree>
    <p:extLst>
      <p:ext uri="{BB962C8B-B14F-4D97-AF65-F5344CB8AC3E}">
        <p14:creationId xmlns:p14="http://schemas.microsoft.com/office/powerpoint/2010/main" val="354565039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補 </a:t>
            </a:r>
            <a:r>
              <a:rPr lang="en-US" altLang="zh-TW" b="1" dirty="0"/>
              <a:t>sorted(list)</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100</a:t>
            </a:fld>
            <a:endParaRPr lang="zh-TW" altLang="en-US"/>
          </a:p>
        </p:txBody>
      </p:sp>
      <p:pic>
        <p:nvPicPr>
          <p:cNvPr id="5" name="圖片 4"/>
          <p:cNvPicPr>
            <a:picLocks noChangeAspect="1"/>
          </p:cNvPicPr>
          <p:nvPr/>
        </p:nvPicPr>
        <p:blipFill>
          <a:blip r:embed="rId2"/>
          <a:stretch>
            <a:fillRect/>
          </a:stretch>
        </p:blipFill>
        <p:spPr>
          <a:xfrm>
            <a:off x="395536" y="1916832"/>
            <a:ext cx="3689025" cy="1728192"/>
          </a:xfrm>
          <a:prstGeom prst="rect">
            <a:avLst/>
          </a:prstGeom>
        </p:spPr>
      </p:pic>
      <p:pic>
        <p:nvPicPr>
          <p:cNvPr id="6" name="圖片 5"/>
          <p:cNvPicPr>
            <a:picLocks noChangeAspect="1"/>
          </p:cNvPicPr>
          <p:nvPr/>
        </p:nvPicPr>
        <p:blipFill>
          <a:blip r:embed="rId3"/>
          <a:stretch>
            <a:fillRect/>
          </a:stretch>
        </p:blipFill>
        <p:spPr>
          <a:xfrm>
            <a:off x="395536" y="3928036"/>
            <a:ext cx="6840760" cy="1701141"/>
          </a:xfrm>
          <a:prstGeom prst="rect">
            <a:avLst/>
          </a:prstGeom>
        </p:spPr>
      </p:pic>
    </p:spTree>
    <p:extLst>
      <p:ext uri="{BB962C8B-B14F-4D97-AF65-F5344CB8AC3E}">
        <p14:creationId xmlns:p14="http://schemas.microsoft.com/office/powerpoint/2010/main" val="82493828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補 </a:t>
            </a:r>
            <a:r>
              <a:rPr lang="en-US" altLang="zh-TW" b="1" dirty="0" err="1"/>
              <a:t>List.sort</a:t>
            </a:r>
            <a:r>
              <a:rPr lang="en-US" altLang="zh-TW" b="1" dirty="0"/>
              <a:t>(key=</a:t>
            </a:r>
            <a:r>
              <a:rPr lang="zh-TW" altLang="en-US" b="1" dirty="0"/>
              <a:t>自定義排序</a:t>
            </a:r>
            <a:r>
              <a:rPr lang="en-US" altLang="zh-TW" b="1" dirty="0"/>
              <a:t>)</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101</a:t>
            </a:fld>
            <a:endParaRPr lang="zh-TW" altLang="en-US"/>
          </a:p>
        </p:txBody>
      </p:sp>
      <p:pic>
        <p:nvPicPr>
          <p:cNvPr id="7" name="圖片 6"/>
          <p:cNvPicPr>
            <a:picLocks noChangeAspect="1"/>
          </p:cNvPicPr>
          <p:nvPr/>
        </p:nvPicPr>
        <p:blipFill>
          <a:blip r:embed="rId2"/>
          <a:stretch>
            <a:fillRect/>
          </a:stretch>
        </p:blipFill>
        <p:spPr>
          <a:xfrm>
            <a:off x="539552" y="1988840"/>
            <a:ext cx="5829300" cy="2114550"/>
          </a:xfrm>
          <a:prstGeom prst="rect">
            <a:avLst/>
          </a:prstGeom>
        </p:spPr>
      </p:pic>
      <p:pic>
        <p:nvPicPr>
          <p:cNvPr id="8" name="圖片 7"/>
          <p:cNvPicPr>
            <a:picLocks noChangeAspect="1"/>
          </p:cNvPicPr>
          <p:nvPr/>
        </p:nvPicPr>
        <p:blipFill>
          <a:blip r:embed="rId3"/>
          <a:stretch>
            <a:fillRect/>
          </a:stretch>
        </p:blipFill>
        <p:spPr>
          <a:xfrm>
            <a:off x="539552" y="4437112"/>
            <a:ext cx="6974033" cy="1386319"/>
          </a:xfrm>
          <a:prstGeom prst="rect">
            <a:avLst/>
          </a:prstGeom>
        </p:spPr>
      </p:pic>
    </p:spTree>
    <p:extLst>
      <p:ext uri="{BB962C8B-B14F-4D97-AF65-F5344CB8AC3E}">
        <p14:creationId xmlns:p14="http://schemas.microsoft.com/office/powerpoint/2010/main" val="93204330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補 </a:t>
            </a:r>
            <a:r>
              <a:rPr lang="en-US" altLang="zh-TW" b="1" dirty="0" err="1"/>
              <a:t>List.sort</a:t>
            </a:r>
            <a:r>
              <a:rPr lang="en-US" altLang="zh-TW" b="1" dirty="0"/>
              <a:t>(key=</a:t>
            </a:r>
            <a:r>
              <a:rPr lang="en-US" altLang="zh-TW" b="1" dirty="0" err="1"/>
              <a:t>lamda</a:t>
            </a:r>
            <a:r>
              <a:rPr lang="en-US" altLang="zh-TW" b="1" dirty="0"/>
              <a:t>)</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102</a:t>
            </a:fld>
            <a:endParaRPr lang="zh-TW" altLang="en-US"/>
          </a:p>
        </p:txBody>
      </p:sp>
      <p:pic>
        <p:nvPicPr>
          <p:cNvPr id="5" name="圖片 4"/>
          <p:cNvPicPr>
            <a:picLocks noChangeAspect="1"/>
          </p:cNvPicPr>
          <p:nvPr/>
        </p:nvPicPr>
        <p:blipFill>
          <a:blip r:embed="rId2"/>
          <a:stretch>
            <a:fillRect/>
          </a:stretch>
        </p:blipFill>
        <p:spPr>
          <a:xfrm>
            <a:off x="572720" y="1916832"/>
            <a:ext cx="6267450" cy="1905000"/>
          </a:xfrm>
          <a:prstGeom prst="rect">
            <a:avLst/>
          </a:prstGeom>
        </p:spPr>
      </p:pic>
      <p:pic>
        <p:nvPicPr>
          <p:cNvPr id="9" name="圖片 8"/>
          <p:cNvPicPr>
            <a:picLocks noChangeAspect="1"/>
          </p:cNvPicPr>
          <p:nvPr/>
        </p:nvPicPr>
        <p:blipFill>
          <a:blip r:embed="rId3"/>
          <a:stretch>
            <a:fillRect/>
          </a:stretch>
        </p:blipFill>
        <p:spPr>
          <a:xfrm>
            <a:off x="553304" y="4408666"/>
            <a:ext cx="6974033" cy="1386319"/>
          </a:xfrm>
          <a:prstGeom prst="rect">
            <a:avLst/>
          </a:prstGeom>
        </p:spPr>
      </p:pic>
    </p:spTree>
    <p:extLst>
      <p:ext uri="{BB962C8B-B14F-4D97-AF65-F5344CB8AC3E}">
        <p14:creationId xmlns:p14="http://schemas.microsoft.com/office/powerpoint/2010/main" val="376471397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dirty="0"/>
              <a:t>將兩個</a:t>
            </a:r>
            <a:r>
              <a:rPr lang="en-US" altLang="zh-TW" dirty="0"/>
              <a:t>list</a:t>
            </a:r>
            <a:r>
              <a:rPr lang="zh-TW" altLang="en-US" dirty="0"/>
              <a:t>合成，</a:t>
            </a:r>
            <a:r>
              <a:rPr lang="en-US" altLang="zh-TW" dirty="0" err="1"/>
              <a:t>List.extend</a:t>
            </a:r>
            <a:r>
              <a:rPr lang="en-US" altLang="zh-TW" dirty="0"/>
              <a:t>(List or tuple)</a:t>
            </a:r>
          </a:p>
        </p:txBody>
      </p:sp>
      <p:pic>
        <p:nvPicPr>
          <p:cNvPr id="6" name="圖片 5"/>
          <p:cNvPicPr>
            <a:picLocks noChangeAspect="1"/>
          </p:cNvPicPr>
          <p:nvPr/>
        </p:nvPicPr>
        <p:blipFill>
          <a:blip r:embed="rId2"/>
          <a:stretch>
            <a:fillRect/>
          </a:stretch>
        </p:blipFill>
        <p:spPr>
          <a:xfrm>
            <a:off x="472380" y="2277608"/>
            <a:ext cx="3810532" cy="2114845"/>
          </a:xfrm>
          <a:prstGeom prst="rect">
            <a:avLst/>
          </a:prstGeom>
        </p:spPr>
      </p:pic>
      <p:pic>
        <p:nvPicPr>
          <p:cNvPr id="7" name="圖片 6"/>
          <p:cNvPicPr>
            <a:picLocks noChangeAspect="1"/>
          </p:cNvPicPr>
          <p:nvPr/>
        </p:nvPicPr>
        <p:blipFill>
          <a:blip r:embed="rId3"/>
          <a:stretch>
            <a:fillRect/>
          </a:stretch>
        </p:blipFill>
        <p:spPr>
          <a:xfrm>
            <a:off x="483780" y="4437112"/>
            <a:ext cx="6792273" cy="1533739"/>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103</a:t>
            </a:fld>
            <a:endParaRPr lang="zh-TW" altLang="en-US"/>
          </a:p>
        </p:txBody>
      </p:sp>
    </p:spTree>
    <p:extLst>
      <p:ext uri="{BB962C8B-B14F-4D97-AF65-F5344CB8AC3E}">
        <p14:creationId xmlns:p14="http://schemas.microsoft.com/office/powerpoint/2010/main" val="60548486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queue</a:t>
            </a:r>
            <a:endParaRPr lang="zh-TW" altLang="en-US" dirty="0"/>
          </a:p>
        </p:txBody>
      </p:sp>
      <p:sp>
        <p:nvSpPr>
          <p:cNvPr id="8" name="內容版面配置區 2"/>
          <p:cNvSpPr txBox="1">
            <a:spLocks/>
          </p:cNvSpPr>
          <p:nvPr/>
        </p:nvSpPr>
        <p:spPr>
          <a:xfrm>
            <a:off x="204217" y="1024149"/>
            <a:ext cx="8435280" cy="452596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altLang="zh-TW" sz="4000"/>
              <a:t>Queue:</a:t>
            </a:r>
          </a:p>
          <a:p>
            <a:pPr marL="0" indent="0">
              <a:buFont typeface="Arial" pitchFamily="34" charset="0"/>
              <a:buNone/>
            </a:pPr>
            <a:r>
              <a:rPr lang="zh-TW" altLang="en-US"/>
              <a:t>佇列</a:t>
            </a:r>
            <a:r>
              <a:rPr lang="en-US" altLang="zh-TW"/>
              <a:t>(Queue)</a:t>
            </a:r>
            <a:r>
              <a:rPr lang="zh-TW" altLang="en-US"/>
              <a:t>是一種排列結構，雖然與堆疊類似，但佇列在新增與刪除資料必須在不同端進行，前端</a:t>
            </a:r>
            <a:r>
              <a:rPr lang="en-US" altLang="zh-TW"/>
              <a:t>(front)</a:t>
            </a:r>
            <a:r>
              <a:rPr lang="zh-TW" altLang="en-US"/>
              <a:t>能夠刪除</a:t>
            </a:r>
            <a:r>
              <a:rPr lang="en-US" altLang="zh-TW"/>
              <a:t>(dequeue)</a:t>
            </a:r>
            <a:r>
              <a:rPr lang="zh-TW" altLang="en-US"/>
              <a:t>與查看</a:t>
            </a:r>
            <a:r>
              <a:rPr lang="en-US" altLang="zh-TW"/>
              <a:t>(peek)</a:t>
            </a:r>
            <a:r>
              <a:rPr lang="zh-TW" altLang="en-US"/>
              <a:t>資料，尾端</a:t>
            </a:r>
            <a:r>
              <a:rPr lang="en-US" altLang="zh-TW"/>
              <a:t>(Rear)</a:t>
            </a:r>
            <a:r>
              <a:rPr lang="zh-TW" altLang="en-US"/>
              <a:t>只能新增</a:t>
            </a:r>
            <a:r>
              <a:rPr lang="en-US" altLang="zh-TW"/>
              <a:t>(enqueue)</a:t>
            </a:r>
            <a:r>
              <a:rPr lang="zh-TW" altLang="en-US"/>
              <a:t>資料，因此有「先進先出」</a:t>
            </a:r>
            <a:r>
              <a:rPr lang="en-US" altLang="zh-TW"/>
              <a:t>(First In First Out)</a:t>
            </a:r>
            <a:r>
              <a:rPr lang="zh-TW" altLang="en-US"/>
              <a:t>特性，縮寫為</a:t>
            </a:r>
            <a:r>
              <a:rPr lang="en-US" altLang="zh-TW"/>
              <a:t>FIFO</a:t>
            </a:r>
            <a:r>
              <a:rPr lang="zh-TW" altLang="en-US"/>
              <a:t>。</a:t>
            </a:r>
            <a:endParaRPr lang="en-US" altLang="zh-TW" sz="4000" dirty="0"/>
          </a:p>
        </p:txBody>
      </p:sp>
    </p:spTree>
    <p:extLst>
      <p:ext uri="{BB962C8B-B14F-4D97-AF65-F5344CB8AC3E}">
        <p14:creationId xmlns:p14="http://schemas.microsoft.com/office/powerpoint/2010/main" val="76076677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queue</a:t>
            </a:r>
            <a:endParaRPr lang="zh-TW" altLang="en-US" dirty="0"/>
          </a:p>
        </p:txBody>
      </p:sp>
      <p:sp>
        <p:nvSpPr>
          <p:cNvPr id="8" name="內容版面配置區 2"/>
          <p:cNvSpPr txBox="1">
            <a:spLocks/>
          </p:cNvSpPr>
          <p:nvPr/>
        </p:nvSpPr>
        <p:spPr>
          <a:xfrm>
            <a:off x="204217" y="1024149"/>
            <a:ext cx="8435280" cy="452596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altLang="zh-TW" sz="4000" dirty="0"/>
              <a:t>Queue:</a:t>
            </a:r>
          </a:p>
          <a:p>
            <a:pPr marL="0" indent="0">
              <a:buFont typeface="Arial" pitchFamily="34" charset="0"/>
              <a:buNone/>
            </a:pPr>
            <a:r>
              <a:rPr lang="zh-TW" altLang="en-US" dirty="0"/>
              <a:t>佇列</a:t>
            </a:r>
            <a:r>
              <a:rPr lang="en-US" altLang="zh-TW" dirty="0"/>
              <a:t>(Queue)</a:t>
            </a:r>
            <a:r>
              <a:rPr lang="zh-TW" altLang="en-US" dirty="0"/>
              <a:t>是一種排列結構，雖然與堆疊類似，但佇列在新增與刪除資料必須在不同端進行，前端</a:t>
            </a:r>
            <a:r>
              <a:rPr lang="en-US" altLang="zh-TW" dirty="0"/>
              <a:t>(front)</a:t>
            </a:r>
            <a:r>
              <a:rPr lang="zh-TW" altLang="en-US" dirty="0"/>
              <a:t>能夠刪除</a:t>
            </a:r>
            <a:r>
              <a:rPr lang="en-US" altLang="zh-TW" dirty="0"/>
              <a:t>(</a:t>
            </a:r>
            <a:r>
              <a:rPr lang="en-US" altLang="zh-TW" dirty="0" err="1"/>
              <a:t>dequeue</a:t>
            </a:r>
            <a:r>
              <a:rPr lang="en-US" altLang="zh-TW" dirty="0"/>
              <a:t>)</a:t>
            </a:r>
            <a:r>
              <a:rPr lang="zh-TW" altLang="en-US" dirty="0"/>
              <a:t>與查看</a:t>
            </a:r>
            <a:r>
              <a:rPr lang="en-US" altLang="zh-TW" dirty="0"/>
              <a:t>(peek)</a:t>
            </a:r>
            <a:r>
              <a:rPr lang="zh-TW" altLang="en-US" dirty="0"/>
              <a:t>資料，尾端</a:t>
            </a:r>
            <a:r>
              <a:rPr lang="en-US" altLang="zh-TW" dirty="0"/>
              <a:t>(Rear)</a:t>
            </a:r>
            <a:r>
              <a:rPr lang="zh-TW" altLang="en-US" dirty="0"/>
              <a:t>只能新增</a:t>
            </a:r>
            <a:r>
              <a:rPr lang="en-US" altLang="zh-TW" dirty="0"/>
              <a:t>(</a:t>
            </a:r>
            <a:r>
              <a:rPr lang="en-US" altLang="zh-TW" dirty="0" err="1"/>
              <a:t>enqueue</a:t>
            </a:r>
            <a:r>
              <a:rPr lang="en-US" altLang="zh-TW" dirty="0"/>
              <a:t>)</a:t>
            </a:r>
            <a:r>
              <a:rPr lang="zh-TW" altLang="en-US" dirty="0"/>
              <a:t>資料，因此有「先進先出」</a:t>
            </a:r>
            <a:r>
              <a:rPr lang="en-US" altLang="zh-TW" dirty="0"/>
              <a:t>(First In First Out)</a:t>
            </a:r>
            <a:r>
              <a:rPr lang="zh-TW" altLang="en-US" dirty="0"/>
              <a:t>特性，縮寫為</a:t>
            </a:r>
            <a:r>
              <a:rPr lang="en-US" altLang="zh-TW" dirty="0"/>
              <a:t>FIFO</a:t>
            </a:r>
            <a:r>
              <a:rPr lang="zh-TW" altLang="en-US" dirty="0"/>
              <a:t>。</a:t>
            </a:r>
            <a:endParaRPr lang="en-US" altLang="zh-TW" sz="4000" dirty="0"/>
          </a:p>
        </p:txBody>
      </p:sp>
    </p:spTree>
    <p:extLst>
      <p:ext uri="{BB962C8B-B14F-4D97-AF65-F5344CB8AC3E}">
        <p14:creationId xmlns:p14="http://schemas.microsoft.com/office/powerpoint/2010/main" val="139181236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queue</a:t>
            </a:r>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106</a:t>
            </a:fld>
            <a:endParaRPr lang="zh-TW" altLang="en-US"/>
          </a:p>
        </p:txBody>
      </p:sp>
      <p:pic>
        <p:nvPicPr>
          <p:cNvPr id="6146" name="Picture 2" descr="https://ithelp.ithome.com.tw/upload/images/20210917/20121027OU2QKm6j55.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149939"/>
            <a:ext cx="5256584" cy="2535892"/>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https://ithelp.ithome.com.tw/upload/images/20210917/201210276YJ4rjLvq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568" y="3825290"/>
            <a:ext cx="5487870" cy="2593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420605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queue</a:t>
            </a:r>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107</a:t>
            </a:fld>
            <a:endParaRPr lang="zh-TW" altLang="en-US"/>
          </a:p>
        </p:txBody>
      </p:sp>
      <p:sp>
        <p:nvSpPr>
          <p:cNvPr id="6" name="內容版面配置區 2"/>
          <p:cNvSpPr txBox="1">
            <a:spLocks/>
          </p:cNvSpPr>
          <p:nvPr/>
        </p:nvSpPr>
        <p:spPr>
          <a:xfrm>
            <a:off x="204217" y="1024149"/>
            <a:ext cx="843528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TW" altLang="en-US" sz="4000" dirty="0"/>
              <a:t>範例程式</a:t>
            </a:r>
            <a:endParaRPr lang="en-US" altLang="zh-TW" sz="4000" dirty="0"/>
          </a:p>
        </p:txBody>
      </p:sp>
      <p:pic>
        <p:nvPicPr>
          <p:cNvPr id="3" name="圖片 2"/>
          <p:cNvPicPr>
            <a:picLocks noChangeAspect="1"/>
          </p:cNvPicPr>
          <p:nvPr/>
        </p:nvPicPr>
        <p:blipFill>
          <a:blip r:embed="rId2"/>
          <a:stretch>
            <a:fillRect/>
          </a:stretch>
        </p:blipFill>
        <p:spPr>
          <a:xfrm>
            <a:off x="539552" y="1819322"/>
            <a:ext cx="4562620" cy="4129958"/>
          </a:xfrm>
          <a:prstGeom prst="rect">
            <a:avLst/>
          </a:prstGeom>
        </p:spPr>
      </p:pic>
    </p:spTree>
    <p:extLst>
      <p:ext uri="{BB962C8B-B14F-4D97-AF65-F5344CB8AC3E}">
        <p14:creationId xmlns:p14="http://schemas.microsoft.com/office/powerpoint/2010/main" val="134464038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queue</a:t>
            </a:r>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108</a:t>
            </a:fld>
            <a:endParaRPr lang="zh-TW" altLang="en-US"/>
          </a:p>
        </p:txBody>
      </p:sp>
      <p:sp>
        <p:nvSpPr>
          <p:cNvPr id="6" name="內容版面配置區 2"/>
          <p:cNvSpPr txBox="1">
            <a:spLocks/>
          </p:cNvSpPr>
          <p:nvPr/>
        </p:nvSpPr>
        <p:spPr>
          <a:xfrm>
            <a:off x="204217" y="1024149"/>
            <a:ext cx="843528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TW" altLang="en-US" sz="4000" dirty="0"/>
              <a:t>範例程式</a:t>
            </a:r>
            <a:r>
              <a:rPr lang="en-US" altLang="zh-TW" sz="4000" dirty="0"/>
              <a:t>(</a:t>
            </a:r>
            <a:r>
              <a:rPr lang="en-US" altLang="zh-TW" sz="4000" dirty="0" err="1"/>
              <a:t>Cont</a:t>
            </a:r>
            <a:r>
              <a:rPr lang="en-US" altLang="zh-TW" sz="4000" dirty="0"/>
              <a:t>)</a:t>
            </a:r>
          </a:p>
        </p:txBody>
      </p:sp>
      <p:pic>
        <p:nvPicPr>
          <p:cNvPr id="5" name="圖片 4"/>
          <p:cNvPicPr>
            <a:picLocks noChangeAspect="1"/>
          </p:cNvPicPr>
          <p:nvPr/>
        </p:nvPicPr>
        <p:blipFill>
          <a:blip r:embed="rId3"/>
          <a:stretch>
            <a:fillRect/>
          </a:stretch>
        </p:blipFill>
        <p:spPr>
          <a:xfrm>
            <a:off x="507005" y="1844824"/>
            <a:ext cx="4709448" cy="4104456"/>
          </a:xfrm>
          <a:prstGeom prst="rect">
            <a:avLst/>
          </a:prstGeom>
        </p:spPr>
      </p:pic>
    </p:spTree>
    <p:extLst>
      <p:ext uri="{BB962C8B-B14F-4D97-AF65-F5344CB8AC3E}">
        <p14:creationId xmlns:p14="http://schemas.microsoft.com/office/powerpoint/2010/main" val="164479768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queue</a:t>
            </a:r>
            <a:endParaRPr lang="zh-TW" altLang="en-US" dirty="0"/>
          </a:p>
        </p:txBody>
      </p:sp>
      <p:sp>
        <p:nvSpPr>
          <p:cNvPr id="8" name="內容版面配置區 2"/>
          <p:cNvSpPr txBox="1">
            <a:spLocks/>
          </p:cNvSpPr>
          <p:nvPr/>
        </p:nvSpPr>
        <p:spPr>
          <a:xfrm>
            <a:off x="204217" y="1024149"/>
            <a:ext cx="8435280" cy="5285171"/>
          </a:xfrm>
          <a:prstGeom prst="rect">
            <a:avLst/>
          </a:prstGeom>
        </p:spPr>
        <p:txBody>
          <a:bodyPr vert="horz" lIns="91440" tIns="45720" rIns="91440" bIns="45720" rtlCol="0">
            <a:normAutofit fontScale="25000" lnSpcReduction="20000"/>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7200" b="1" dirty="0"/>
              <a:t>練習題</a:t>
            </a:r>
            <a:r>
              <a:rPr lang="en-US" altLang="zh-TW" sz="7200" b="1" dirty="0"/>
              <a:t>1:</a:t>
            </a:r>
          </a:p>
          <a:p>
            <a:pPr marL="0" indent="0">
              <a:buNone/>
            </a:pPr>
            <a:r>
              <a:rPr lang="zh-TW" altLang="en-US" sz="7200" dirty="0"/>
              <a:t>假設一輛電車每次只能容納三位乘客。</a:t>
            </a:r>
          </a:p>
          <a:p>
            <a:pPr marL="0" indent="0">
              <a:buNone/>
            </a:pPr>
            <a:r>
              <a:rPr lang="zh-TW" altLang="en-US" sz="7200" dirty="0"/>
              <a:t>程式執行時，首先要求使用者輸入電車的座位數量。接著，程式進入主要的排隊迴圈，提示使用者輸入指令：</a:t>
            </a:r>
          </a:p>
          <a:p>
            <a:pPr marL="0" indent="0">
              <a:buNone/>
            </a:pPr>
            <a:r>
              <a:rPr lang="zh-TW" altLang="en-US" sz="7200" dirty="0"/>
              <a:t>如果輸入指令為 </a:t>
            </a:r>
          </a:p>
          <a:p>
            <a:pPr marL="0" indent="0">
              <a:buNone/>
            </a:pPr>
            <a:r>
              <a:rPr lang="zh-TW" altLang="en-US" sz="7200" dirty="0"/>
              <a:t>“數字 上車人的名子”</a:t>
            </a:r>
          </a:p>
          <a:p>
            <a:pPr marL="0" indent="0">
              <a:buNone/>
            </a:pPr>
            <a:r>
              <a:rPr lang="zh-TW" altLang="en-US" sz="7200" dirty="0"/>
              <a:t>前者表示下車人數，後者表示</a:t>
            </a:r>
            <a:r>
              <a:rPr lang="en-US" altLang="zh-TW" sz="7200" dirty="0"/>
              <a:t>List</a:t>
            </a:r>
            <a:r>
              <a:rPr lang="zh-TW" altLang="en-US" sz="7200" dirty="0"/>
              <a:t>表示想要上車的人</a:t>
            </a:r>
          </a:p>
          <a:p>
            <a:pPr marL="0" indent="0">
              <a:buNone/>
            </a:pPr>
            <a:r>
              <a:rPr lang="zh-TW" altLang="en-US" sz="7200" dirty="0"/>
              <a:t>下車順序為上車順序</a:t>
            </a:r>
          </a:p>
          <a:p>
            <a:pPr marL="0" indent="0">
              <a:buNone/>
            </a:pPr>
            <a:r>
              <a:rPr lang="zh-TW" altLang="en-US" sz="7200" dirty="0"/>
              <a:t>列印出及時車上人的名稱</a:t>
            </a:r>
          </a:p>
          <a:p>
            <a:pPr marL="0" indent="0">
              <a:buNone/>
            </a:pPr>
            <a:endParaRPr lang="zh-TW" altLang="en-US" sz="7200" dirty="0"/>
          </a:p>
          <a:p>
            <a:pPr marL="0" indent="0">
              <a:buNone/>
            </a:pPr>
            <a:r>
              <a:rPr lang="zh-TW" altLang="en-US" sz="7200" dirty="0"/>
              <a:t>範例輸入</a:t>
            </a:r>
            <a:r>
              <a:rPr lang="en-US" altLang="zh-TW" sz="7200" dirty="0"/>
              <a:t>:</a:t>
            </a:r>
          </a:p>
          <a:p>
            <a:pPr marL="0" indent="0">
              <a:buNone/>
            </a:pPr>
            <a:r>
              <a:rPr lang="en-US" altLang="zh-TW" sz="7200" dirty="0"/>
              <a:t>0 Alice jack Tim</a:t>
            </a:r>
            <a:br>
              <a:rPr lang="en-US" altLang="zh-TW" sz="7200" dirty="0"/>
            </a:br>
            <a:r>
              <a:rPr lang="en-US" altLang="zh-TW" sz="7200" dirty="0"/>
              <a:t>1 Hello</a:t>
            </a:r>
          </a:p>
          <a:p>
            <a:pPr marL="0" indent="0">
              <a:buNone/>
            </a:pPr>
            <a:r>
              <a:rPr lang="en-US" altLang="zh-TW" sz="7200" dirty="0"/>
              <a:t>0 chino</a:t>
            </a:r>
          </a:p>
          <a:p>
            <a:pPr marL="0" indent="0">
              <a:buNone/>
            </a:pPr>
            <a:r>
              <a:rPr lang="en-US" altLang="zh-TW" sz="7200" dirty="0"/>
              <a:t>2 </a:t>
            </a:r>
          </a:p>
          <a:p>
            <a:pPr marL="0" indent="0">
              <a:buNone/>
            </a:pPr>
            <a:r>
              <a:rPr lang="zh-TW" altLang="en-US" sz="7200" dirty="0"/>
              <a:t>範例輸出</a:t>
            </a:r>
            <a:r>
              <a:rPr lang="en-US" altLang="zh-TW" sz="7200" dirty="0"/>
              <a:t>:</a:t>
            </a:r>
          </a:p>
          <a:p>
            <a:pPr marL="0" indent="0">
              <a:buNone/>
            </a:pPr>
            <a:r>
              <a:rPr lang="en-US" altLang="zh-TW" sz="7200" dirty="0"/>
              <a:t>Alice jack Tim</a:t>
            </a:r>
            <a:br>
              <a:rPr lang="en-US" altLang="zh-TW" sz="7200" dirty="0"/>
            </a:br>
            <a:r>
              <a:rPr lang="en-US" altLang="zh-TW" sz="7200" dirty="0"/>
              <a:t>jack Tim Hello</a:t>
            </a:r>
          </a:p>
          <a:p>
            <a:pPr marL="0" indent="0">
              <a:buNone/>
            </a:pPr>
            <a:r>
              <a:rPr lang="en-US" altLang="zh-TW" sz="7200" dirty="0"/>
              <a:t>jack Tim Hello</a:t>
            </a:r>
          </a:p>
          <a:p>
            <a:pPr marL="0" indent="0">
              <a:buNone/>
            </a:pPr>
            <a:r>
              <a:rPr lang="en-US" altLang="zh-TW" sz="7200" dirty="0"/>
              <a:t>Hello</a:t>
            </a:r>
            <a:br>
              <a:rPr lang="en-US" altLang="zh-TW" sz="7200" dirty="0"/>
            </a:br>
            <a:endParaRPr lang="en-US" altLang="zh-TW" sz="7200" dirty="0"/>
          </a:p>
        </p:txBody>
      </p:sp>
    </p:spTree>
    <p:extLst>
      <p:ext uri="{BB962C8B-B14F-4D97-AF65-F5344CB8AC3E}">
        <p14:creationId xmlns:p14="http://schemas.microsoft.com/office/powerpoint/2010/main" val="13269672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err="1"/>
              <a:t>Codeforce</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11</a:t>
            </a:fld>
            <a:endParaRPr lang="zh-TW" altLang="en-US"/>
          </a:p>
        </p:txBody>
      </p:sp>
      <p:sp>
        <p:nvSpPr>
          <p:cNvPr id="4" name="文字方塊 3"/>
          <p:cNvSpPr txBox="1"/>
          <p:nvPr/>
        </p:nvSpPr>
        <p:spPr>
          <a:xfrm>
            <a:off x="298893" y="855401"/>
            <a:ext cx="184731" cy="553998"/>
          </a:xfrm>
          <a:prstGeom prst="rect">
            <a:avLst/>
          </a:prstGeom>
          <a:noFill/>
        </p:spPr>
        <p:txBody>
          <a:bodyPr wrap="none" rtlCol="0">
            <a:spAutoFit/>
          </a:bodyPr>
          <a:lstStyle/>
          <a:p>
            <a:endParaRPr lang="zh-TW" altLang="en-US" sz="3000" dirty="0">
              <a:latin typeface="+mj-ea"/>
              <a:ea typeface="+mj-ea"/>
            </a:endParaRPr>
          </a:p>
        </p:txBody>
      </p:sp>
      <p:sp>
        <p:nvSpPr>
          <p:cNvPr id="8" name="文字方塊 7"/>
          <p:cNvSpPr txBox="1"/>
          <p:nvPr/>
        </p:nvSpPr>
        <p:spPr>
          <a:xfrm>
            <a:off x="391258" y="1037110"/>
            <a:ext cx="8489825" cy="2400657"/>
          </a:xfrm>
          <a:prstGeom prst="rect">
            <a:avLst/>
          </a:prstGeom>
          <a:noFill/>
        </p:spPr>
        <p:txBody>
          <a:bodyPr wrap="none" rtlCol="0">
            <a:spAutoFit/>
          </a:bodyPr>
          <a:lstStyle/>
          <a:p>
            <a:r>
              <a:rPr lang="zh-TW" altLang="en-US" sz="3000" dirty="0">
                <a:latin typeface="+mj-ea"/>
                <a:ea typeface="+mj-ea"/>
              </a:rPr>
              <a:t>若上傳成功，可以去看</a:t>
            </a:r>
            <a:r>
              <a:rPr lang="en-US" altLang="zh-TW" sz="3000" dirty="0"/>
              <a:t>My Submissions</a:t>
            </a:r>
            <a:r>
              <a:rPr lang="zh-TW" altLang="en-US" sz="3000" dirty="0"/>
              <a:t>查看上傳</a:t>
            </a:r>
            <a:r>
              <a:rPr lang="en-US" altLang="zh-TW" sz="3000" dirty="0"/>
              <a:t/>
            </a:r>
            <a:br>
              <a:rPr lang="en-US" altLang="zh-TW" sz="3000" dirty="0"/>
            </a:br>
            <a:r>
              <a:rPr lang="zh-TW" altLang="en-US" sz="3000" dirty="0"/>
              <a:t>點選</a:t>
            </a:r>
            <a:r>
              <a:rPr lang="zh-TW" altLang="en-US" sz="3000" dirty="0">
                <a:solidFill>
                  <a:srgbClr val="FF0000"/>
                </a:solidFill>
              </a:rPr>
              <a:t>最前面的數字可以查看明測資是否有問題</a:t>
            </a:r>
            <a:endParaRPr lang="en-US" altLang="zh-TW" sz="3000" dirty="0">
              <a:solidFill>
                <a:srgbClr val="FF0000"/>
              </a:solidFill>
            </a:endParaRPr>
          </a:p>
          <a:p>
            <a:r>
              <a:rPr lang="en-US" altLang="zh-TW" sz="3000" dirty="0">
                <a:solidFill>
                  <a:srgbClr val="FF0000"/>
                </a:solidFill>
              </a:rPr>
              <a:t/>
            </a:r>
            <a:br>
              <a:rPr lang="en-US" altLang="zh-TW" sz="3000" dirty="0">
                <a:solidFill>
                  <a:srgbClr val="FF0000"/>
                </a:solidFill>
              </a:rPr>
            </a:br>
            <a:r>
              <a:rPr lang="zh-TW" altLang="en-US" sz="3000" dirty="0"/>
              <a:t>若是隱藏測資錯，無法看到錯誤的測試資料</a:t>
            </a:r>
            <a:r>
              <a:rPr lang="en-US" altLang="zh-TW" sz="3000" dirty="0"/>
              <a:t/>
            </a:r>
            <a:br>
              <a:rPr lang="en-US" altLang="zh-TW" sz="3000" dirty="0"/>
            </a:br>
            <a:r>
              <a:rPr lang="en-US" altLang="zh-TW" sz="3000" b="1" dirty="0"/>
              <a:t>Verdict</a:t>
            </a:r>
            <a:r>
              <a:rPr lang="zh-TW" altLang="en-US" sz="3000" b="1" dirty="0"/>
              <a:t>會顯示這題的狀況</a:t>
            </a:r>
            <a:r>
              <a:rPr lang="zh-TW" altLang="en-US" sz="3000" dirty="0"/>
              <a:t> </a:t>
            </a:r>
            <a:endParaRPr lang="zh-TW" altLang="en-US" sz="3000" dirty="0">
              <a:latin typeface="+mj-ea"/>
              <a:ea typeface="+mj-ea"/>
            </a:endParaRPr>
          </a:p>
        </p:txBody>
      </p:sp>
      <p:pic>
        <p:nvPicPr>
          <p:cNvPr id="3" name="圖片 2"/>
          <p:cNvPicPr>
            <a:picLocks noChangeAspect="1"/>
          </p:cNvPicPr>
          <p:nvPr/>
        </p:nvPicPr>
        <p:blipFill>
          <a:blip r:embed="rId3"/>
          <a:stretch>
            <a:fillRect/>
          </a:stretch>
        </p:blipFill>
        <p:spPr>
          <a:xfrm>
            <a:off x="484995" y="3861048"/>
            <a:ext cx="8659005" cy="1289200"/>
          </a:xfrm>
          <a:prstGeom prst="rect">
            <a:avLst/>
          </a:prstGeom>
        </p:spPr>
      </p:pic>
      <p:pic>
        <p:nvPicPr>
          <p:cNvPr id="5122" name="Picture 2" descr="いろいろな英語の褒め言葉のイラスト文字 | かわいいフリー素材集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26047" y="3030333"/>
            <a:ext cx="2328193" cy="8148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84681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Stack</a:t>
            </a:r>
            <a:endParaRPr lang="zh-TW" altLang="en-US" dirty="0"/>
          </a:p>
        </p:txBody>
      </p:sp>
      <p:sp>
        <p:nvSpPr>
          <p:cNvPr id="8" name="內容版面配置區 2"/>
          <p:cNvSpPr txBox="1">
            <a:spLocks/>
          </p:cNvSpPr>
          <p:nvPr/>
        </p:nvSpPr>
        <p:spPr>
          <a:xfrm>
            <a:off x="179512" y="1024149"/>
            <a:ext cx="8435280" cy="5285171"/>
          </a:xfrm>
          <a:prstGeom prst="rect">
            <a:avLst/>
          </a:prstGeom>
        </p:spPr>
        <p:txBody>
          <a:bodyPr vert="horz" lIns="91440" tIns="45720" rIns="91440" bIns="45720" rtlCol="0">
            <a:normAutofit fontScale="62500" lnSpcReduction="20000"/>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TW" sz="8000" dirty="0"/>
              <a:t>Stack:</a:t>
            </a:r>
          </a:p>
          <a:p>
            <a:pPr marL="0" indent="0">
              <a:buNone/>
            </a:pPr>
            <a:r>
              <a:rPr lang="zh-TW" altLang="en-US" sz="7200" dirty="0"/>
              <a:t>堆疊是一種後進先出</a:t>
            </a:r>
            <a:r>
              <a:rPr lang="en-US" altLang="zh-TW" sz="7200" dirty="0"/>
              <a:t>(Last In First Out)(LIFO)</a:t>
            </a:r>
            <a:r>
              <a:rPr lang="zh-TW" altLang="en-US" sz="7200" dirty="0"/>
              <a:t>的資料結構，換句話說，堆疊就是將數據排成一列，由下往上堆放文件，只能從最新添加的數據開始存取。好處是，隨時都能存取最新數據。堆疊與佇列常放在一起討論，不過在此處，我們著重於堆疊的了解，</a:t>
            </a:r>
            <a:endParaRPr lang="en-US" altLang="zh-TW" sz="8000" dirty="0"/>
          </a:p>
        </p:txBody>
      </p:sp>
    </p:spTree>
    <p:extLst>
      <p:ext uri="{BB962C8B-B14F-4D97-AF65-F5344CB8AC3E}">
        <p14:creationId xmlns:p14="http://schemas.microsoft.com/office/powerpoint/2010/main" val="215638637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Stack</a:t>
            </a:r>
            <a:endParaRPr lang="zh-TW" altLang="en-US" dirty="0"/>
          </a:p>
        </p:txBody>
      </p:sp>
      <p:sp>
        <p:nvSpPr>
          <p:cNvPr id="3" name="內容版面配置區 2"/>
          <p:cNvSpPr>
            <a:spLocks noGrp="1"/>
          </p:cNvSpPr>
          <p:nvPr>
            <p:ph idx="1"/>
          </p:nvPr>
        </p:nvSpPr>
        <p:spPr>
          <a:xfrm>
            <a:off x="204217" y="1024149"/>
            <a:ext cx="8435280" cy="4525963"/>
          </a:xfrm>
        </p:spPr>
        <p:txBody>
          <a:bodyPr>
            <a:normAutofit/>
          </a:bodyPr>
          <a:lstStyle/>
          <a:p>
            <a:pPr marL="0" indent="0">
              <a:buNone/>
            </a:pPr>
            <a:r>
              <a:rPr lang="en-US" altLang="zh-TW" sz="4000" dirty="0"/>
              <a:t>Stack</a:t>
            </a:r>
            <a:r>
              <a:rPr lang="zh-TW" altLang="en-US" sz="4000" dirty="0"/>
              <a:t>操作</a:t>
            </a:r>
            <a:r>
              <a:rPr lang="en-US" altLang="zh-TW" sz="4000" dirty="0"/>
              <a:t>:</a:t>
            </a:r>
          </a:p>
          <a:p>
            <a:r>
              <a:rPr lang="zh-TW" altLang="en-US" dirty="0"/>
              <a:t>根據堆疊後進先出的特性，進行兩種的操作：</a:t>
            </a:r>
          </a:p>
          <a:p>
            <a:r>
              <a:rPr lang="en-US" altLang="zh-TW" dirty="0"/>
              <a:t>push</a:t>
            </a:r>
            <a:r>
              <a:rPr lang="zh-TW" altLang="en-US" dirty="0"/>
              <a:t>：將資料放入堆疊頂端</a:t>
            </a:r>
          </a:p>
          <a:p>
            <a:r>
              <a:rPr lang="en-US" altLang="zh-TW" dirty="0"/>
              <a:t>pop</a:t>
            </a:r>
            <a:r>
              <a:rPr lang="zh-TW" altLang="en-US" dirty="0"/>
              <a:t>：將堆疊頂端資料移除</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111</a:t>
            </a:fld>
            <a:endParaRPr lang="zh-TW" altLang="en-US"/>
          </a:p>
        </p:txBody>
      </p:sp>
      <p:pic>
        <p:nvPicPr>
          <p:cNvPr id="4098" name="Picture 2" descr="https://tse3.mm.bing.net/th?id=OIP.IZZikWf5SnlCQhozbkbijAHaEf&amp;pid=Api&amp;P=0&amp;h=18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4928346"/>
            <a:ext cx="3168352" cy="1920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94493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Stack</a:t>
            </a:r>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112</a:t>
            </a:fld>
            <a:endParaRPr lang="zh-TW" altLang="en-US"/>
          </a:p>
        </p:txBody>
      </p:sp>
      <p:sp>
        <p:nvSpPr>
          <p:cNvPr id="6" name="內容版面配置區 2"/>
          <p:cNvSpPr txBox="1">
            <a:spLocks/>
          </p:cNvSpPr>
          <p:nvPr/>
        </p:nvSpPr>
        <p:spPr>
          <a:xfrm>
            <a:off x="204217" y="1024149"/>
            <a:ext cx="843528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TW" altLang="en-US" sz="4000" dirty="0"/>
              <a:t>範例程式</a:t>
            </a:r>
            <a:endParaRPr lang="en-US" altLang="zh-TW" sz="4000" dirty="0"/>
          </a:p>
        </p:txBody>
      </p:sp>
      <p:pic>
        <p:nvPicPr>
          <p:cNvPr id="5" name="圖片 4"/>
          <p:cNvPicPr>
            <a:picLocks noChangeAspect="1"/>
          </p:cNvPicPr>
          <p:nvPr/>
        </p:nvPicPr>
        <p:blipFill>
          <a:blip r:embed="rId2"/>
          <a:stretch>
            <a:fillRect/>
          </a:stretch>
        </p:blipFill>
        <p:spPr>
          <a:xfrm>
            <a:off x="611560" y="1844824"/>
            <a:ext cx="5143876" cy="3816424"/>
          </a:xfrm>
          <a:prstGeom prst="rect">
            <a:avLst/>
          </a:prstGeom>
        </p:spPr>
      </p:pic>
    </p:spTree>
    <p:extLst>
      <p:ext uri="{BB962C8B-B14F-4D97-AF65-F5344CB8AC3E}">
        <p14:creationId xmlns:p14="http://schemas.microsoft.com/office/powerpoint/2010/main" val="1779850550"/>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Stack</a:t>
            </a:r>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113</a:t>
            </a:fld>
            <a:endParaRPr lang="zh-TW" altLang="en-US"/>
          </a:p>
        </p:txBody>
      </p:sp>
      <p:sp>
        <p:nvSpPr>
          <p:cNvPr id="6" name="內容版面配置區 2"/>
          <p:cNvSpPr txBox="1">
            <a:spLocks/>
          </p:cNvSpPr>
          <p:nvPr/>
        </p:nvSpPr>
        <p:spPr>
          <a:xfrm>
            <a:off x="204217" y="1024149"/>
            <a:ext cx="843528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TW" altLang="en-US" sz="4000" dirty="0"/>
              <a:t>範例程式</a:t>
            </a:r>
            <a:r>
              <a:rPr lang="en-US" altLang="zh-TW" sz="4000" dirty="0"/>
              <a:t>(</a:t>
            </a:r>
            <a:r>
              <a:rPr lang="en-US" altLang="zh-TW" sz="4000" dirty="0" err="1"/>
              <a:t>Cont</a:t>
            </a:r>
            <a:r>
              <a:rPr lang="en-US" altLang="zh-TW" sz="4000" dirty="0"/>
              <a:t>)</a:t>
            </a:r>
          </a:p>
        </p:txBody>
      </p:sp>
      <p:pic>
        <p:nvPicPr>
          <p:cNvPr id="3" name="圖片 2"/>
          <p:cNvPicPr>
            <a:picLocks noChangeAspect="1"/>
          </p:cNvPicPr>
          <p:nvPr/>
        </p:nvPicPr>
        <p:blipFill>
          <a:blip r:embed="rId3"/>
          <a:stretch>
            <a:fillRect/>
          </a:stretch>
        </p:blipFill>
        <p:spPr>
          <a:xfrm>
            <a:off x="463032" y="1844824"/>
            <a:ext cx="4829048" cy="4084327"/>
          </a:xfrm>
          <a:prstGeom prst="rect">
            <a:avLst/>
          </a:prstGeom>
        </p:spPr>
      </p:pic>
    </p:spTree>
    <p:extLst>
      <p:ext uri="{BB962C8B-B14F-4D97-AF65-F5344CB8AC3E}">
        <p14:creationId xmlns:p14="http://schemas.microsoft.com/office/powerpoint/2010/main" val="221016276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stack</a:t>
            </a:r>
            <a:endParaRPr lang="zh-TW" altLang="en-US" dirty="0"/>
          </a:p>
        </p:txBody>
      </p:sp>
      <p:sp>
        <p:nvSpPr>
          <p:cNvPr id="8" name="內容版面配置區 2"/>
          <p:cNvSpPr txBox="1">
            <a:spLocks/>
          </p:cNvSpPr>
          <p:nvPr/>
        </p:nvSpPr>
        <p:spPr>
          <a:xfrm>
            <a:off x="179512" y="836712"/>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400" b="1" dirty="0"/>
              <a:t>練習題</a:t>
            </a:r>
            <a:r>
              <a:rPr lang="en-US" altLang="zh-TW" sz="2400" b="1" dirty="0"/>
              <a:t>1:</a:t>
            </a:r>
          </a:p>
          <a:p>
            <a:pPr marL="0" indent="0">
              <a:buNone/>
            </a:pPr>
            <a:r>
              <a:rPr lang="zh-TW" altLang="en-US" sz="2400" dirty="0"/>
              <a:t>相信大家都知道著名的河內塔問題。簡單來說，就是有三根柱子，柱子上可以套多個圓盤，圓盤大小都不同，但是每次移動一個圓盤的時候都不能有較大的圓盤在較小的圓盤上。一般來說一開始的初始狀態是所有圓盤都在同一根柱子上，目標是在不違反規則的條件下，至少移動幾次圓盤可使所有圓盤移動到另外一根柱子上。</a:t>
            </a:r>
          </a:p>
          <a:p>
            <a:r>
              <a:rPr lang="zh-TW" altLang="en-US" sz="2400" dirty="0"/>
              <a:t>給定圓盤的初始狀態以及目標狀態，問模擬過程</a:t>
            </a:r>
          </a:p>
          <a:p>
            <a:pPr marL="0" indent="0">
              <a:buNone/>
            </a:pPr>
            <a:r>
              <a:rPr lang="zh-TW" altLang="en-US" sz="2400" dirty="0"/>
              <a:t>範例輸入</a:t>
            </a:r>
            <a:r>
              <a:rPr lang="en-US" altLang="zh-TW" sz="2400" dirty="0"/>
              <a:t>:</a:t>
            </a:r>
          </a:p>
          <a:p>
            <a:pPr marL="0" indent="0">
              <a:buNone/>
            </a:pPr>
            <a:r>
              <a:rPr lang="en-US" altLang="zh-TW" sz="2400" dirty="0"/>
              <a:t>4</a:t>
            </a:r>
            <a:endParaRPr lang="en-US" altLang="zh-TW" sz="2400" b="1" dirty="0"/>
          </a:p>
          <a:p>
            <a:pPr marL="0" indent="0">
              <a:buNone/>
            </a:pPr>
            <a:r>
              <a:rPr lang="zh-TW" altLang="en-US" sz="2400" dirty="0"/>
              <a:t>範例輸出</a:t>
            </a:r>
            <a:r>
              <a:rPr lang="en-US" altLang="zh-TW" sz="2400" dirty="0"/>
              <a:t>:</a:t>
            </a:r>
          </a:p>
          <a:p>
            <a:pPr marL="0" indent="0">
              <a:buNone/>
            </a:pPr>
            <a:r>
              <a:rPr lang="zh-TW" altLang="en-US" sz="2400" dirty="0"/>
              <a:t>移動圓盤 </a:t>
            </a:r>
            <a:r>
              <a:rPr lang="en-US" altLang="zh-TW" sz="2400" dirty="0"/>
              <a:t>1 </a:t>
            </a:r>
            <a:r>
              <a:rPr lang="zh-TW" altLang="en-US" sz="2400" dirty="0"/>
              <a:t>從柱子 柱子</a:t>
            </a:r>
            <a:r>
              <a:rPr lang="en-US" altLang="zh-TW" sz="2400" dirty="0"/>
              <a:t>1 </a:t>
            </a:r>
            <a:r>
              <a:rPr lang="zh-TW" altLang="en-US" sz="2400" dirty="0"/>
              <a:t>到柱子 柱子</a:t>
            </a:r>
            <a:r>
              <a:rPr lang="en-US" altLang="zh-TW" sz="2400" dirty="0"/>
              <a:t>2</a:t>
            </a:r>
          </a:p>
          <a:p>
            <a:pPr marL="0" indent="0">
              <a:buNone/>
            </a:pPr>
            <a:r>
              <a:rPr lang="zh-TW" altLang="en-US" sz="2400" dirty="0"/>
              <a:t>移動圓盤 </a:t>
            </a:r>
            <a:r>
              <a:rPr lang="en-US" altLang="zh-TW" sz="2400" dirty="0"/>
              <a:t>2 </a:t>
            </a:r>
            <a:r>
              <a:rPr lang="zh-TW" altLang="en-US" sz="2400" dirty="0"/>
              <a:t>從柱子 柱子</a:t>
            </a:r>
            <a:r>
              <a:rPr lang="en-US" altLang="zh-TW" sz="2400" dirty="0"/>
              <a:t>1 </a:t>
            </a:r>
            <a:r>
              <a:rPr lang="zh-TW" altLang="en-US" sz="2400" dirty="0"/>
              <a:t>到柱子 柱子</a:t>
            </a:r>
            <a:r>
              <a:rPr lang="en-US" altLang="zh-TW" sz="2400" dirty="0"/>
              <a:t>3</a:t>
            </a:r>
          </a:p>
          <a:p>
            <a:pPr marL="0" indent="0">
              <a:buNone/>
            </a:pPr>
            <a:r>
              <a:rPr lang="zh-TW" altLang="en-US" sz="2400" dirty="0"/>
              <a:t>移動圓盤 </a:t>
            </a:r>
            <a:r>
              <a:rPr lang="en-US" altLang="zh-TW" sz="2400" dirty="0"/>
              <a:t>1 </a:t>
            </a:r>
            <a:r>
              <a:rPr lang="zh-TW" altLang="en-US" sz="2400" dirty="0"/>
              <a:t>從柱子 柱子</a:t>
            </a:r>
            <a:r>
              <a:rPr lang="en-US" altLang="zh-TW" sz="2400" dirty="0"/>
              <a:t>2 </a:t>
            </a:r>
            <a:r>
              <a:rPr lang="zh-TW" altLang="en-US" sz="2400" dirty="0"/>
              <a:t>到柱子 柱子</a:t>
            </a:r>
            <a:r>
              <a:rPr lang="en-US" altLang="zh-TW" sz="2400" dirty="0"/>
              <a:t>3</a:t>
            </a:r>
          </a:p>
        </p:txBody>
      </p:sp>
      <p:pic>
        <p:nvPicPr>
          <p:cNvPr id="1026" name="Picture 2" descr="img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6464" y="4077072"/>
            <a:ext cx="2052648" cy="2376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743032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stack</a:t>
            </a:r>
            <a:endParaRPr lang="zh-TW" altLang="en-US" dirty="0"/>
          </a:p>
        </p:txBody>
      </p:sp>
      <p:sp>
        <p:nvSpPr>
          <p:cNvPr id="8" name="內容版面配置區 2"/>
          <p:cNvSpPr txBox="1">
            <a:spLocks/>
          </p:cNvSpPr>
          <p:nvPr/>
        </p:nvSpPr>
        <p:spPr>
          <a:xfrm>
            <a:off x="204217" y="1024149"/>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400" dirty="0"/>
              <a:t>範例輸入</a:t>
            </a:r>
            <a:r>
              <a:rPr lang="en-US" altLang="zh-TW" sz="2400" dirty="0"/>
              <a:t>:</a:t>
            </a:r>
          </a:p>
          <a:p>
            <a:pPr marL="0" indent="0">
              <a:buNone/>
            </a:pPr>
            <a:r>
              <a:rPr lang="en-US" altLang="zh-TW" sz="2400" dirty="0"/>
              <a:t>3</a:t>
            </a:r>
          </a:p>
          <a:p>
            <a:pPr marL="0" indent="0">
              <a:buNone/>
            </a:pPr>
            <a:r>
              <a:rPr lang="zh-TW" altLang="en-US" sz="2400" dirty="0"/>
              <a:t>範例輸出</a:t>
            </a:r>
            <a:r>
              <a:rPr lang="en-US" altLang="zh-TW" sz="2400" dirty="0"/>
              <a:t>:</a:t>
            </a:r>
          </a:p>
          <a:p>
            <a:pPr marL="0" indent="0">
              <a:buNone/>
            </a:pPr>
            <a:r>
              <a:rPr lang="zh-TW" altLang="en-US" sz="2400" dirty="0"/>
              <a:t>移動圓盤 </a:t>
            </a:r>
            <a:r>
              <a:rPr lang="en-US" altLang="zh-TW" sz="2400" dirty="0"/>
              <a:t>1 </a:t>
            </a:r>
            <a:r>
              <a:rPr lang="zh-TW" altLang="en-US" sz="2400" dirty="0"/>
              <a:t>從柱子 柱子</a:t>
            </a:r>
            <a:r>
              <a:rPr lang="en-US" altLang="zh-TW" sz="2400" dirty="0"/>
              <a:t>1 </a:t>
            </a:r>
            <a:r>
              <a:rPr lang="zh-TW" altLang="en-US" sz="2400" dirty="0"/>
              <a:t>到柱子 柱子</a:t>
            </a:r>
            <a:r>
              <a:rPr lang="en-US" altLang="zh-TW" sz="2400" dirty="0"/>
              <a:t>3</a:t>
            </a:r>
          </a:p>
          <a:p>
            <a:pPr marL="0" indent="0">
              <a:buNone/>
            </a:pPr>
            <a:r>
              <a:rPr lang="zh-TW" altLang="en-US" sz="2400" dirty="0"/>
              <a:t>移動圓盤 </a:t>
            </a:r>
            <a:r>
              <a:rPr lang="en-US" altLang="zh-TW" sz="2400" dirty="0"/>
              <a:t>2 </a:t>
            </a:r>
            <a:r>
              <a:rPr lang="zh-TW" altLang="en-US" sz="2400" dirty="0"/>
              <a:t>從柱子 柱子</a:t>
            </a:r>
            <a:r>
              <a:rPr lang="en-US" altLang="zh-TW" sz="2400" dirty="0"/>
              <a:t>1 </a:t>
            </a:r>
            <a:r>
              <a:rPr lang="zh-TW" altLang="en-US" sz="2400" dirty="0"/>
              <a:t>到柱子 柱子</a:t>
            </a:r>
            <a:r>
              <a:rPr lang="en-US" altLang="zh-TW" sz="2400" dirty="0"/>
              <a:t>2</a:t>
            </a:r>
          </a:p>
          <a:p>
            <a:pPr marL="0" indent="0">
              <a:buNone/>
            </a:pPr>
            <a:r>
              <a:rPr lang="zh-TW" altLang="en-US" sz="2400" dirty="0"/>
              <a:t>移動圓盤 </a:t>
            </a:r>
            <a:r>
              <a:rPr lang="en-US" altLang="zh-TW" sz="2400" dirty="0"/>
              <a:t>1 </a:t>
            </a:r>
            <a:r>
              <a:rPr lang="zh-TW" altLang="en-US" sz="2400" dirty="0"/>
              <a:t>從柱子 柱子</a:t>
            </a:r>
            <a:r>
              <a:rPr lang="en-US" altLang="zh-TW" sz="2400" dirty="0"/>
              <a:t>3 </a:t>
            </a:r>
            <a:r>
              <a:rPr lang="zh-TW" altLang="en-US" sz="2400" dirty="0"/>
              <a:t>到柱子 柱子</a:t>
            </a:r>
            <a:r>
              <a:rPr lang="en-US" altLang="zh-TW" sz="2400" dirty="0"/>
              <a:t>2</a:t>
            </a:r>
          </a:p>
          <a:p>
            <a:pPr marL="0" indent="0">
              <a:buNone/>
            </a:pPr>
            <a:r>
              <a:rPr lang="zh-TW" altLang="en-US" sz="2400" dirty="0"/>
              <a:t>移動圓盤 </a:t>
            </a:r>
            <a:r>
              <a:rPr lang="en-US" altLang="zh-TW" sz="2400" dirty="0"/>
              <a:t>3 </a:t>
            </a:r>
            <a:r>
              <a:rPr lang="zh-TW" altLang="en-US" sz="2400" dirty="0"/>
              <a:t>從柱子 柱子</a:t>
            </a:r>
            <a:r>
              <a:rPr lang="en-US" altLang="zh-TW" sz="2400" dirty="0"/>
              <a:t>1 </a:t>
            </a:r>
            <a:r>
              <a:rPr lang="zh-TW" altLang="en-US" sz="2400" dirty="0"/>
              <a:t>到柱子 柱子</a:t>
            </a:r>
            <a:r>
              <a:rPr lang="en-US" altLang="zh-TW" sz="2400" dirty="0"/>
              <a:t>3</a:t>
            </a:r>
          </a:p>
          <a:p>
            <a:pPr marL="0" indent="0">
              <a:buNone/>
            </a:pPr>
            <a:r>
              <a:rPr lang="zh-TW" altLang="en-US" sz="2400" dirty="0"/>
              <a:t>移動圓盤 </a:t>
            </a:r>
            <a:r>
              <a:rPr lang="en-US" altLang="zh-TW" sz="2400" dirty="0"/>
              <a:t>1 </a:t>
            </a:r>
            <a:r>
              <a:rPr lang="zh-TW" altLang="en-US" sz="2400" dirty="0"/>
              <a:t>從柱子 柱子</a:t>
            </a:r>
            <a:r>
              <a:rPr lang="en-US" altLang="zh-TW" sz="2400" dirty="0"/>
              <a:t>2 </a:t>
            </a:r>
            <a:r>
              <a:rPr lang="zh-TW" altLang="en-US" sz="2400" dirty="0"/>
              <a:t>到柱子 柱子</a:t>
            </a:r>
            <a:r>
              <a:rPr lang="en-US" altLang="zh-TW" sz="2400" dirty="0"/>
              <a:t>1</a:t>
            </a:r>
          </a:p>
          <a:p>
            <a:pPr marL="0" indent="0">
              <a:buNone/>
            </a:pPr>
            <a:r>
              <a:rPr lang="zh-TW" altLang="en-US" sz="2400" dirty="0"/>
              <a:t>移動圓盤 </a:t>
            </a:r>
            <a:r>
              <a:rPr lang="en-US" altLang="zh-TW" sz="2400" dirty="0"/>
              <a:t>2 </a:t>
            </a:r>
            <a:r>
              <a:rPr lang="zh-TW" altLang="en-US" sz="2400" dirty="0"/>
              <a:t>從柱子 柱子</a:t>
            </a:r>
            <a:r>
              <a:rPr lang="en-US" altLang="zh-TW" sz="2400" dirty="0"/>
              <a:t>2 </a:t>
            </a:r>
            <a:r>
              <a:rPr lang="zh-TW" altLang="en-US" sz="2400" dirty="0"/>
              <a:t>到柱子 柱子</a:t>
            </a:r>
            <a:r>
              <a:rPr lang="en-US" altLang="zh-TW" sz="2400" dirty="0"/>
              <a:t>3</a:t>
            </a:r>
          </a:p>
          <a:p>
            <a:pPr marL="0" indent="0">
              <a:buNone/>
            </a:pPr>
            <a:r>
              <a:rPr lang="zh-TW" altLang="en-US" sz="2400" dirty="0"/>
              <a:t>移動圓盤 </a:t>
            </a:r>
            <a:r>
              <a:rPr lang="en-US" altLang="zh-TW" sz="2400" dirty="0"/>
              <a:t>1 </a:t>
            </a:r>
            <a:r>
              <a:rPr lang="zh-TW" altLang="en-US" sz="2400" dirty="0"/>
              <a:t>從柱子 柱子</a:t>
            </a:r>
            <a:r>
              <a:rPr lang="en-US" altLang="zh-TW" sz="2400" dirty="0"/>
              <a:t>1 </a:t>
            </a:r>
            <a:r>
              <a:rPr lang="zh-TW" altLang="en-US" sz="2400" dirty="0"/>
              <a:t>到柱子 柱子</a:t>
            </a:r>
            <a:r>
              <a:rPr lang="en-US" altLang="zh-TW" sz="2400" dirty="0"/>
              <a:t>3</a:t>
            </a:r>
          </a:p>
        </p:txBody>
      </p:sp>
      <p:pic>
        <p:nvPicPr>
          <p:cNvPr id="1026" name="Picture 2" descr="img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5558" y="979017"/>
            <a:ext cx="2052648" cy="2376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158949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tree</a:t>
            </a:r>
            <a:endParaRPr lang="zh-TW" altLang="en-US" dirty="0"/>
          </a:p>
        </p:txBody>
      </p:sp>
      <p:sp>
        <p:nvSpPr>
          <p:cNvPr id="8" name="內容版面配置區 2"/>
          <p:cNvSpPr txBox="1">
            <a:spLocks/>
          </p:cNvSpPr>
          <p:nvPr/>
        </p:nvSpPr>
        <p:spPr>
          <a:xfrm>
            <a:off x="179512" y="836712"/>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800" b="1" dirty="0"/>
              <a:t>樹（</a:t>
            </a:r>
            <a:r>
              <a:rPr lang="en-US" altLang="zh-TW" sz="2800" b="1" dirty="0"/>
              <a:t>Tree</a:t>
            </a:r>
            <a:r>
              <a:rPr lang="zh-TW" altLang="en-US" sz="2800" b="1" dirty="0"/>
              <a:t>）</a:t>
            </a:r>
            <a:endParaRPr lang="en-US" altLang="zh-TW" sz="2800" b="1" dirty="0"/>
          </a:p>
          <a:p>
            <a:r>
              <a:rPr lang="zh-TW" altLang="en-US" sz="2800" dirty="0"/>
              <a:t>是一種常見的資料結構，用於儲存層次性的資料。樹由節點（</a:t>
            </a:r>
            <a:r>
              <a:rPr lang="en-US" altLang="zh-TW" sz="2800" dirty="0"/>
              <a:t>Node</a:t>
            </a:r>
            <a:r>
              <a:rPr lang="zh-TW" altLang="en-US" sz="2800" dirty="0"/>
              <a:t>）組成，每個節點可以有零個或多個子節點，其中有一個節點被稱為根節點（</a:t>
            </a:r>
            <a:r>
              <a:rPr lang="en-US" altLang="zh-TW" sz="2800" dirty="0"/>
              <a:t>Root Node</a:t>
            </a:r>
            <a:r>
              <a:rPr lang="zh-TW" altLang="en-US" sz="2800" dirty="0"/>
              <a:t>），它是整個樹的起始點。除了根節點外，每個節點都有一個父節點（</a:t>
            </a:r>
            <a:r>
              <a:rPr lang="en-US" altLang="zh-TW" sz="2800" dirty="0"/>
              <a:t>Parent Node</a:t>
            </a:r>
            <a:r>
              <a:rPr lang="zh-TW" altLang="en-US" sz="2800" dirty="0"/>
              <a:t>），並且可以有任意數量的子節點。</a:t>
            </a:r>
          </a:p>
          <a:p>
            <a:r>
              <a:rPr lang="zh-TW" altLang="en-US" sz="2800" dirty="0"/>
              <a:t>樹的節點通常包含兩個主要部分：資料（</a:t>
            </a:r>
            <a:r>
              <a:rPr lang="en-US" altLang="zh-TW" sz="2800" dirty="0"/>
              <a:t>Data</a:t>
            </a:r>
            <a:r>
              <a:rPr lang="zh-TW" altLang="en-US" sz="2800" dirty="0"/>
              <a:t>）和連結（</a:t>
            </a:r>
            <a:r>
              <a:rPr lang="en-US" altLang="zh-TW" sz="2800" dirty="0"/>
              <a:t>Links</a:t>
            </a:r>
            <a:r>
              <a:rPr lang="zh-TW" altLang="en-US" sz="2800" dirty="0"/>
              <a:t>）。資料可以是任意類型的，用於儲存節點所代表的實際值或資訊。連結則是指向子節點的指標，用於建立節點之間的關聯</a:t>
            </a:r>
          </a:p>
        </p:txBody>
      </p:sp>
    </p:spTree>
    <p:extLst>
      <p:ext uri="{BB962C8B-B14F-4D97-AF65-F5344CB8AC3E}">
        <p14:creationId xmlns:p14="http://schemas.microsoft.com/office/powerpoint/2010/main" val="353825002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tree</a:t>
            </a:r>
            <a:endParaRPr lang="zh-TW" altLang="en-US" dirty="0"/>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800" b="1" dirty="0"/>
              <a:t>實現程式碼</a:t>
            </a:r>
            <a:r>
              <a:rPr lang="en-US" altLang="zh-TW" sz="2800" b="1" dirty="0"/>
              <a:t> </a:t>
            </a:r>
            <a:r>
              <a:rPr lang="zh-TW" altLang="en-US" sz="2800" b="1" dirty="0"/>
              <a:t>概念解釋</a:t>
            </a:r>
            <a:endParaRPr lang="en-US" altLang="zh-TW" sz="2800" b="1" dirty="0"/>
          </a:p>
          <a:p>
            <a:pPr marL="0" indent="0">
              <a:buNone/>
            </a:pPr>
            <a:r>
              <a:rPr lang="zh-TW" altLang="en-US" sz="2800" b="1" dirty="0"/>
              <a:t>我們可以將</a:t>
            </a:r>
            <a:r>
              <a:rPr lang="en-US" altLang="zh-TW" sz="2800" b="1" dirty="0"/>
              <a:t>A=0,B=1,C=2……</a:t>
            </a:r>
            <a:r>
              <a:rPr lang="zh-TW" altLang="en-US" sz="2800" b="1" dirty="0"/>
              <a:t>用</a:t>
            </a:r>
            <a:r>
              <a:rPr lang="en-US" altLang="zh-TW" sz="2800" b="1" dirty="0"/>
              <a:t>list</a:t>
            </a:r>
            <a:r>
              <a:rPr lang="zh-TW" altLang="en-US" sz="2800" b="1" dirty="0"/>
              <a:t>進行表達</a:t>
            </a:r>
            <a:endParaRPr lang="en-US" altLang="zh-TW" sz="2800" b="1" dirty="0"/>
          </a:p>
          <a:p>
            <a:pPr marL="0" indent="0">
              <a:buNone/>
            </a:pPr>
            <a:endParaRPr lang="en-US" altLang="zh-TW" sz="2800" b="1" dirty="0"/>
          </a:p>
          <a:p>
            <a:pPr marL="0" indent="0">
              <a:buNone/>
            </a:pPr>
            <a:endParaRPr lang="en-US" altLang="zh-TW" sz="2800" b="1" dirty="0"/>
          </a:p>
        </p:txBody>
      </p:sp>
      <p:pic>
        <p:nvPicPr>
          <p:cNvPr id="2050" name="Picture 2" descr="https://pic.pimg.tw/newaurora/1518771157-382511009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1661" y="2186608"/>
            <a:ext cx="7065301" cy="3974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695307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tree</a:t>
            </a:r>
            <a:endParaRPr lang="zh-TW" altLang="en-US" dirty="0"/>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3200" b="1" dirty="0"/>
              <a:t>實現程式碼</a:t>
            </a:r>
            <a:r>
              <a:rPr lang="en-US" altLang="zh-TW" sz="3200" b="1" dirty="0"/>
              <a:t> </a:t>
            </a:r>
            <a:r>
              <a:rPr lang="zh-TW" altLang="en-US" sz="3200" b="1" dirty="0"/>
              <a:t>遍歷解釋</a:t>
            </a:r>
            <a:endParaRPr lang="en-US" altLang="zh-TW" sz="3200" b="1" dirty="0"/>
          </a:p>
          <a:p>
            <a:pPr marL="0" indent="0">
              <a:buNone/>
            </a:pPr>
            <a:r>
              <a:rPr lang="zh-TW" altLang="en-US" sz="3200" dirty="0"/>
              <a:t>前序 </a:t>
            </a:r>
            <a:r>
              <a:rPr lang="en-US" altLang="zh-TW" sz="3200" dirty="0"/>
              <a:t>(preorder):</a:t>
            </a:r>
            <a:r>
              <a:rPr lang="zh-TW" altLang="en-US" sz="3200" dirty="0"/>
              <a:t>中 </a:t>
            </a:r>
            <a:r>
              <a:rPr lang="en-US" altLang="zh-TW" sz="3200" dirty="0"/>
              <a:t>-&gt; </a:t>
            </a:r>
            <a:r>
              <a:rPr lang="zh-TW" altLang="en-US" sz="3200" dirty="0"/>
              <a:t>左 </a:t>
            </a:r>
            <a:r>
              <a:rPr lang="en-US" altLang="zh-TW" sz="3200" dirty="0"/>
              <a:t>-&gt; </a:t>
            </a:r>
            <a:r>
              <a:rPr lang="zh-TW" altLang="en-US" sz="3200" dirty="0"/>
              <a:t>右 </a:t>
            </a:r>
            <a:r>
              <a:rPr lang="en-US" altLang="zh-TW" dirty="0"/>
              <a:t>4213657</a:t>
            </a:r>
            <a:r>
              <a:rPr lang="zh-TW" altLang="en-US" sz="3200" dirty="0"/>
              <a:t> </a:t>
            </a:r>
            <a:endParaRPr lang="en-US" altLang="zh-TW" sz="3200" dirty="0"/>
          </a:p>
          <a:p>
            <a:pPr marL="0" indent="0">
              <a:buNone/>
            </a:pPr>
            <a:r>
              <a:rPr lang="zh-TW" altLang="en-US" sz="3200" dirty="0"/>
              <a:t>後序 </a:t>
            </a:r>
            <a:r>
              <a:rPr lang="en-US" altLang="zh-TW" sz="3200" dirty="0"/>
              <a:t>(</a:t>
            </a:r>
            <a:r>
              <a:rPr lang="en-US" altLang="zh-TW" sz="3200" dirty="0" err="1"/>
              <a:t>postorder</a:t>
            </a:r>
            <a:r>
              <a:rPr lang="en-US" altLang="zh-TW" sz="3200" dirty="0"/>
              <a:t>):</a:t>
            </a:r>
            <a:r>
              <a:rPr lang="zh-TW" altLang="en-US" sz="3200" dirty="0"/>
              <a:t>左 </a:t>
            </a:r>
            <a:r>
              <a:rPr lang="en-US" altLang="zh-TW" sz="3200" dirty="0"/>
              <a:t>-&gt; </a:t>
            </a:r>
            <a:r>
              <a:rPr lang="zh-TW" altLang="en-US" sz="3200" dirty="0"/>
              <a:t>中 </a:t>
            </a:r>
            <a:r>
              <a:rPr lang="en-US" altLang="zh-TW" sz="3200" dirty="0"/>
              <a:t>-&gt; </a:t>
            </a:r>
            <a:r>
              <a:rPr lang="zh-TW" altLang="en-US" sz="3200" dirty="0"/>
              <a:t>右 </a:t>
            </a:r>
            <a:r>
              <a:rPr lang="en-US" altLang="zh-TW" dirty="0"/>
              <a:t>1234567</a:t>
            </a:r>
            <a:endParaRPr lang="en-US" altLang="zh-TW" sz="3200" dirty="0"/>
          </a:p>
          <a:p>
            <a:pPr marL="0" indent="0">
              <a:buNone/>
            </a:pPr>
            <a:r>
              <a:rPr lang="zh-TW" altLang="sv-SE" sz="3200" dirty="0"/>
              <a:t>後序 </a:t>
            </a:r>
            <a:r>
              <a:rPr lang="sv-SE" altLang="zh-TW" sz="3200" dirty="0"/>
              <a:t>(postorder): </a:t>
            </a:r>
            <a:r>
              <a:rPr lang="zh-TW" altLang="sv-SE" sz="3200" dirty="0"/>
              <a:t>左 </a:t>
            </a:r>
            <a:r>
              <a:rPr lang="sv-SE" altLang="zh-TW" sz="3200" dirty="0"/>
              <a:t>-&gt; </a:t>
            </a:r>
            <a:r>
              <a:rPr lang="zh-TW" altLang="sv-SE" sz="3200" dirty="0"/>
              <a:t>右 </a:t>
            </a:r>
            <a:r>
              <a:rPr lang="sv-SE" altLang="zh-TW" sz="3200" dirty="0"/>
              <a:t>-&gt; </a:t>
            </a:r>
            <a:r>
              <a:rPr lang="zh-TW" altLang="sv-SE" sz="3200" dirty="0"/>
              <a:t>中</a:t>
            </a:r>
            <a:r>
              <a:rPr lang="zh-TW" altLang="en-US" sz="3200" dirty="0"/>
              <a:t> </a:t>
            </a:r>
            <a:r>
              <a:rPr lang="en-US" altLang="zh-TW" dirty="0"/>
              <a:t>1325764</a:t>
            </a:r>
            <a:endParaRPr lang="en-US" altLang="zh-TW" sz="3200" b="1" dirty="0"/>
          </a:p>
        </p:txBody>
      </p:sp>
      <p:pic>
        <p:nvPicPr>
          <p:cNvPr id="3" name="圖片 2"/>
          <p:cNvPicPr>
            <a:picLocks noChangeAspect="1"/>
          </p:cNvPicPr>
          <p:nvPr/>
        </p:nvPicPr>
        <p:blipFill>
          <a:blip r:embed="rId3"/>
          <a:stretch>
            <a:fillRect/>
          </a:stretch>
        </p:blipFill>
        <p:spPr>
          <a:xfrm>
            <a:off x="251520" y="3686193"/>
            <a:ext cx="1927473" cy="2418549"/>
          </a:xfrm>
          <a:prstGeom prst="rect">
            <a:avLst/>
          </a:prstGeom>
        </p:spPr>
      </p:pic>
    </p:spTree>
    <p:extLst>
      <p:ext uri="{BB962C8B-B14F-4D97-AF65-F5344CB8AC3E}">
        <p14:creationId xmlns:p14="http://schemas.microsoft.com/office/powerpoint/2010/main" val="120103427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tree</a:t>
            </a:r>
            <a:endParaRPr lang="zh-TW" altLang="en-US" dirty="0"/>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3200" b="1" dirty="0"/>
              <a:t>實現程式碼</a:t>
            </a:r>
            <a:endParaRPr lang="en-US" altLang="zh-TW" sz="3200" b="1" dirty="0"/>
          </a:p>
        </p:txBody>
      </p:sp>
      <p:pic>
        <p:nvPicPr>
          <p:cNvPr id="4" name="圖片 3"/>
          <p:cNvPicPr>
            <a:picLocks noChangeAspect="1"/>
          </p:cNvPicPr>
          <p:nvPr/>
        </p:nvPicPr>
        <p:blipFill>
          <a:blip r:embed="rId3"/>
          <a:stretch>
            <a:fillRect/>
          </a:stretch>
        </p:blipFill>
        <p:spPr>
          <a:xfrm>
            <a:off x="2405460" y="857250"/>
            <a:ext cx="4105275" cy="6000750"/>
          </a:xfrm>
          <a:prstGeom prst="rect">
            <a:avLst/>
          </a:prstGeom>
        </p:spPr>
      </p:pic>
    </p:spTree>
    <p:extLst>
      <p:ext uri="{BB962C8B-B14F-4D97-AF65-F5344CB8AC3E}">
        <p14:creationId xmlns:p14="http://schemas.microsoft.com/office/powerpoint/2010/main" val="35234092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normAutofit/>
          </a:bodyPr>
          <a:lstStyle/>
          <a:p>
            <a:r>
              <a:rPr lang="en-US" altLang="zh-TW" sz="5400" dirty="0"/>
              <a:t>Environment/</a:t>
            </a:r>
            <a:r>
              <a:rPr lang="zh-TW" altLang="en-US" sz="5400" dirty="0"/>
              <a:t>課程安排</a:t>
            </a:r>
          </a:p>
        </p:txBody>
      </p:sp>
      <p:sp>
        <p:nvSpPr>
          <p:cNvPr id="3" name="投影片編號版面配置區 2"/>
          <p:cNvSpPr>
            <a:spLocks noGrp="1"/>
          </p:cNvSpPr>
          <p:nvPr>
            <p:ph type="sldNum" sz="quarter" idx="12"/>
          </p:nvPr>
        </p:nvSpPr>
        <p:spPr/>
        <p:txBody>
          <a:bodyPr/>
          <a:lstStyle/>
          <a:p>
            <a:fld id="{91158461-0285-4965-AF1E-FACC7B0CCAF7}" type="slidenum">
              <a:rPr lang="zh-TW" altLang="en-US" smtClean="0"/>
              <a:t>12</a:t>
            </a:fld>
            <a:endParaRPr lang="zh-TW" altLang="en-US"/>
          </a:p>
        </p:txBody>
      </p:sp>
    </p:spTree>
    <p:extLst>
      <p:ext uri="{BB962C8B-B14F-4D97-AF65-F5344CB8AC3E}">
        <p14:creationId xmlns:p14="http://schemas.microsoft.com/office/powerpoint/2010/main" val="258240955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tree</a:t>
            </a:r>
            <a:endParaRPr lang="zh-TW" altLang="en-US" dirty="0"/>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3200" b="1"/>
              <a:t>實現程式碼</a:t>
            </a:r>
            <a:endParaRPr lang="en-US" altLang="zh-TW" sz="3200" b="1" dirty="0"/>
          </a:p>
        </p:txBody>
      </p:sp>
      <p:pic>
        <p:nvPicPr>
          <p:cNvPr id="3" name="圖片 2"/>
          <p:cNvPicPr>
            <a:picLocks noChangeAspect="1"/>
          </p:cNvPicPr>
          <p:nvPr/>
        </p:nvPicPr>
        <p:blipFill>
          <a:blip r:embed="rId3"/>
          <a:stretch>
            <a:fillRect/>
          </a:stretch>
        </p:blipFill>
        <p:spPr>
          <a:xfrm>
            <a:off x="827584" y="1858864"/>
            <a:ext cx="3200400" cy="3619500"/>
          </a:xfrm>
          <a:prstGeom prst="rect">
            <a:avLst/>
          </a:prstGeom>
        </p:spPr>
      </p:pic>
      <p:pic>
        <p:nvPicPr>
          <p:cNvPr id="5" name="圖片 4"/>
          <p:cNvPicPr>
            <a:picLocks noChangeAspect="1"/>
          </p:cNvPicPr>
          <p:nvPr/>
        </p:nvPicPr>
        <p:blipFill>
          <a:blip r:embed="rId4"/>
          <a:stretch>
            <a:fillRect/>
          </a:stretch>
        </p:blipFill>
        <p:spPr>
          <a:xfrm>
            <a:off x="4442324" y="1924307"/>
            <a:ext cx="4027379" cy="2296781"/>
          </a:xfrm>
          <a:prstGeom prst="rect">
            <a:avLst/>
          </a:prstGeom>
        </p:spPr>
      </p:pic>
    </p:spTree>
    <p:extLst>
      <p:ext uri="{BB962C8B-B14F-4D97-AF65-F5344CB8AC3E}">
        <p14:creationId xmlns:p14="http://schemas.microsoft.com/office/powerpoint/2010/main" val="4015421588"/>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graph</a:t>
            </a:r>
            <a:endParaRPr lang="zh-TW" altLang="en-US" dirty="0"/>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TW" sz="2800" b="1" dirty="0"/>
              <a:t>Graph:</a:t>
            </a:r>
            <a:r>
              <a:rPr lang="zh-TW" altLang="en-US" sz="2800" b="1" dirty="0"/>
              <a:t>描述點對點之間的關係</a:t>
            </a:r>
            <a:endParaRPr lang="en-US" altLang="zh-TW" sz="2800" b="1" dirty="0"/>
          </a:p>
          <a:p>
            <a:pPr marL="514350" indent="-514350">
              <a:buAutoNum type="arabicPeriod"/>
            </a:pPr>
            <a:r>
              <a:rPr lang="zh-TW" altLang="en-US" sz="2800" b="1" dirty="0"/>
              <a:t>鄰接表</a:t>
            </a:r>
            <a:endParaRPr lang="en-US" altLang="zh-TW" sz="2800" b="1" dirty="0"/>
          </a:p>
          <a:p>
            <a:pPr marL="514350" indent="-514350">
              <a:buAutoNum type="arabicPeriod"/>
            </a:pPr>
            <a:r>
              <a:rPr lang="zh-TW" altLang="en-US" sz="2800" b="1" dirty="0"/>
              <a:t>臨接矩陣</a:t>
            </a:r>
            <a:endParaRPr lang="en-US" altLang="zh-TW" sz="2800" b="1" dirty="0"/>
          </a:p>
          <a:p>
            <a:pPr marL="514350" indent="-514350">
              <a:buAutoNum type="arabicPeriod"/>
            </a:pPr>
            <a:endParaRPr lang="en-US" altLang="zh-TW" sz="2800" b="1" dirty="0"/>
          </a:p>
          <a:p>
            <a:pPr marL="0" indent="0">
              <a:buNone/>
            </a:pPr>
            <a:endParaRPr lang="en-US" altLang="zh-TW" sz="2800" b="1" dirty="0"/>
          </a:p>
          <a:p>
            <a:pPr marL="0" indent="0">
              <a:buNone/>
            </a:pPr>
            <a:endParaRPr lang="en-US" altLang="zh-TW" sz="2800" b="1" dirty="0"/>
          </a:p>
        </p:txBody>
      </p:sp>
      <p:pic>
        <p:nvPicPr>
          <p:cNvPr id="5122" name="Picture 2" descr="圖示例"/>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5601" y="1772816"/>
            <a:ext cx="4918399" cy="1224136"/>
          </a:xfrm>
          <a:prstGeom prst="rect">
            <a:avLst/>
          </a:prstGeom>
          <a:noFill/>
          <a:extLst>
            <a:ext uri="{909E8E84-426E-40DD-AFC4-6F175D3DCCD1}">
              <a14:hiddenFill xmlns:a14="http://schemas.microsoft.com/office/drawing/2010/main">
                <a:solidFill>
                  <a:srgbClr val="FFFFFF"/>
                </a:solidFill>
              </a14:hiddenFill>
            </a:ext>
          </a:extLst>
        </p:spPr>
      </p:pic>
      <p:pic>
        <p:nvPicPr>
          <p:cNvPr id="3" name="圖片 2"/>
          <p:cNvPicPr>
            <a:picLocks noChangeAspect="1"/>
          </p:cNvPicPr>
          <p:nvPr/>
        </p:nvPicPr>
        <p:blipFill>
          <a:blip r:embed="rId4"/>
          <a:stretch>
            <a:fillRect/>
          </a:stretch>
        </p:blipFill>
        <p:spPr>
          <a:xfrm>
            <a:off x="323528" y="2852936"/>
            <a:ext cx="4657725" cy="1419225"/>
          </a:xfrm>
          <a:prstGeom prst="rect">
            <a:avLst/>
          </a:prstGeom>
        </p:spPr>
      </p:pic>
      <p:pic>
        <p:nvPicPr>
          <p:cNvPr id="4" name="圖片 3"/>
          <p:cNvPicPr>
            <a:picLocks noChangeAspect="1"/>
          </p:cNvPicPr>
          <p:nvPr/>
        </p:nvPicPr>
        <p:blipFill>
          <a:blip r:embed="rId5"/>
          <a:stretch>
            <a:fillRect/>
          </a:stretch>
        </p:blipFill>
        <p:spPr>
          <a:xfrm>
            <a:off x="357943" y="4437112"/>
            <a:ext cx="7762875" cy="1295400"/>
          </a:xfrm>
          <a:prstGeom prst="rect">
            <a:avLst/>
          </a:prstGeom>
        </p:spPr>
      </p:pic>
    </p:spTree>
    <p:extLst>
      <p:ext uri="{BB962C8B-B14F-4D97-AF65-F5344CB8AC3E}">
        <p14:creationId xmlns:p14="http://schemas.microsoft.com/office/powerpoint/2010/main" val="383043125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graph</a:t>
            </a:r>
            <a:endParaRPr lang="zh-TW" altLang="en-US" dirty="0"/>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800" b="1" dirty="0"/>
              <a:t>鄰接表</a:t>
            </a:r>
            <a:r>
              <a:rPr lang="en-US" altLang="zh-TW" sz="2800" b="1" dirty="0"/>
              <a:t>:</a:t>
            </a:r>
            <a:r>
              <a:rPr lang="zh-TW" altLang="en-US" sz="2800" b="1" dirty="0"/>
              <a:t> 用</a:t>
            </a:r>
            <a:r>
              <a:rPr lang="en-US" altLang="zh-TW" sz="2800" b="1" dirty="0" err="1"/>
              <a:t>dict+list</a:t>
            </a:r>
            <a:r>
              <a:rPr lang="zh-TW" altLang="en-US" sz="2800" b="1" dirty="0"/>
              <a:t>進行表示</a:t>
            </a:r>
            <a:endParaRPr lang="en-US" altLang="zh-TW" sz="2800" b="1" dirty="0"/>
          </a:p>
          <a:p>
            <a:pPr marL="514350" indent="-514350">
              <a:buAutoNum type="arabicPeriod"/>
            </a:pPr>
            <a:endParaRPr lang="en-US" altLang="zh-TW" sz="2800" b="1" dirty="0"/>
          </a:p>
          <a:p>
            <a:pPr marL="0" indent="0">
              <a:buNone/>
            </a:pPr>
            <a:endParaRPr lang="en-US" altLang="zh-TW" sz="2800" b="1" dirty="0"/>
          </a:p>
          <a:p>
            <a:pPr marL="0" indent="0">
              <a:buNone/>
            </a:pPr>
            <a:endParaRPr lang="en-US" altLang="zh-TW" sz="2800" b="1" dirty="0"/>
          </a:p>
        </p:txBody>
      </p:sp>
      <p:pic>
        <p:nvPicPr>
          <p:cNvPr id="5122" name="Picture 2" descr="圖示例"/>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9587" y="1086774"/>
            <a:ext cx="4083968" cy="1016455"/>
          </a:xfrm>
          <a:prstGeom prst="rect">
            <a:avLst/>
          </a:prstGeom>
          <a:noFill/>
          <a:extLst>
            <a:ext uri="{909E8E84-426E-40DD-AFC4-6F175D3DCCD1}">
              <a14:hiddenFill xmlns:a14="http://schemas.microsoft.com/office/drawing/2010/main">
                <a:solidFill>
                  <a:srgbClr val="FFFFFF"/>
                </a:solidFill>
              </a14:hiddenFill>
            </a:ext>
          </a:extLst>
        </p:spPr>
      </p:pic>
      <p:pic>
        <p:nvPicPr>
          <p:cNvPr id="5" name="圖片 4"/>
          <p:cNvPicPr>
            <a:picLocks noChangeAspect="1"/>
          </p:cNvPicPr>
          <p:nvPr/>
        </p:nvPicPr>
        <p:blipFill>
          <a:blip r:embed="rId4"/>
          <a:stretch>
            <a:fillRect/>
          </a:stretch>
        </p:blipFill>
        <p:spPr>
          <a:xfrm>
            <a:off x="323528" y="1595002"/>
            <a:ext cx="4746059" cy="5247109"/>
          </a:xfrm>
          <a:prstGeom prst="rect">
            <a:avLst/>
          </a:prstGeom>
        </p:spPr>
      </p:pic>
      <p:pic>
        <p:nvPicPr>
          <p:cNvPr id="6" name="圖片 5"/>
          <p:cNvPicPr>
            <a:picLocks noChangeAspect="1"/>
          </p:cNvPicPr>
          <p:nvPr/>
        </p:nvPicPr>
        <p:blipFill>
          <a:blip r:embed="rId5"/>
          <a:stretch>
            <a:fillRect/>
          </a:stretch>
        </p:blipFill>
        <p:spPr>
          <a:xfrm>
            <a:off x="5796136" y="2214581"/>
            <a:ext cx="2266950" cy="2943225"/>
          </a:xfrm>
          <a:prstGeom prst="rect">
            <a:avLst/>
          </a:prstGeom>
        </p:spPr>
      </p:pic>
    </p:spTree>
    <p:extLst>
      <p:ext uri="{BB962C8B-B14F-4D97-AF65-F5344CB8AC3E}">
        <p14:creationId xmlns:p14="http://schemas.microsoft.com/office/powerpoint/2010/main" val="11680917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graph</a:t>
            </a:r>
            <a:endParaRPr lang="zh-TW" altLang="en-US" dirty="0"/>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800" b="1" dirty="0"/>
              <a:t>鄰接矩陣</a:t>
            </a:r>
            <a:r>
              <a:rPr lang="en-US" altLang="zh-TW" sz="2800" b="1" dirty="0"/>
              <a:t>:</a:t>
            </a:r>
            <a:r>
              <a:rPr lang="zh-TW" altLang="en-US" sz="2800" b="1" dirty="0"/>
              <a:t> 用二維</a:t>
            </a:r>
            <a:r>
              <a:rPr lang="en-US" altLang="zh-TW" sz="2800" b="1" dirty="0"/>
              <a:t>list</a:t>
            </a:r>
            <a:r>
              <a:rPr lang="zh-TW" altLang="en-US" sz="2800" b="1" dirty="0"/>
              <a:t>進行表示</a:t>
            </a:r>
            <a:endParaRPr lang="en-US" altLang="zh-TW" sz="2800" b="1" dirty="0"/>
          </a:p>
          <a:p>
            <a:pPr marL="514350" indent="-514350">
              <a:buAutoNum type="arabicPeriod"/>
            </a:pPr>
            <a:endParaRPr lang="en-US" altLang="zh-TW" sz="2800" b="1" dirty="0"/>
          </a:p>
          <a:p>
            <a:pPr marL="0" indent="0">
              <a:buNone/>
            </a:pPr>
            <a:endParaRPr lang="en-US" altLang="zh-TW" sz="2800" b="1" dirty="0"/>
          </a:p>
          <a:p>
            <a:pPr marL="0" indent="0">
              <a:buNone/>
            </a:pPr>
            <a:endParaRPr lang="en-US" altLang="zh-TW" sz="2800" b="1" dirty="0"/>
          </a:p>
        </p:txBody>
      </p:sp>
      <p:pic>
        <p:nvPicPr>
          <p:cNvPr id="5122" name="Picture 2" descr="圖示例"/>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9587" y="1086774"/>
            <a:ext cx="4083968" cy="1016455"/>
          </a:xfrm>
          <a:prstGeom prst="rect">
            <a:avLst/>
          </a:prstGeom>
          <a:noFill/>
          <a:extLst>
            <a:ext uri="{909E8E84-426E-40DD-AFC4-6F175D3DCCD1}">
              <a14:hiddenFill xmlns:a14="http://schemas.microsoft.com/office/drawing/2010/main">
                <a:solidFill>
                  <a:srgbClr val="FFFFFF"/>
                </a:solidFill>
              </a14:hiddenFill>
            </a:ext>
          </a:extLst>
        </p:spPr>
      </p:pic>
      <p:pic>
        <p:nvPicPr>
          <p:cNvPr id="5" name="圖片 4"/>
          <p:cNvPicPr>
            <a:picLocks noChangeAspect="1"/>
          </p:cNvPicPr>
          <p:nvPr/>
        </p:nvPicPr>
        <p:blipFill>
          <a:blip r:embed="rId4"/>
          <a:stretch>
            <a:fillRect/>
          </a:stretch>
        </p:blipFill>
        <p:spPr>
          <a:xfrm>
            <a:off x="305444" y="1591688"/>
            <a:ext cx="3971985" cy="3630026"/>
          </a:xfrm>
          <a:prstGeom prst="rect">
            <a:avLst/>
          </a:prstGeom>
        </p:spPr>
      </p:pic>
      <p:pic>
        <p:nvPicPr>
          <p:cNvPr id="7" name="圖片 6"/>
          <p:cNvPicPr>
            <a:picLocks noChangeAspect="1"/>
          </p:cNvPicPr>
          <p:nvPr/>
        </p:nvPicPr>
        <p:blipFill>
          <a:blip r:embed="rId5"/>
          <a:stretch>
            <a:fillRect/>
          </a:stretch>
        </p:blipFill>
        <p:spPr>
          <a:xfrm>
            <a:off x="305444" y="5221714"/>
            <a:ext cx="8277272" cy="1178521"/>
          </a:xfrm>
          <a:prstGeom prst="rect">
            <a:avLst/>
          </a:prstGeom>
        </p:spPr>
      </p:pic>
    </p:spTree>
    <p:extLst>
      <p:ext uri="{BB962C8B-B14F-4D97-AF65-F5344CB8AC3E}">
        <p14:creationId xmlns:p14="http://schemas.microsoft.com/office/powerpoint/2010/main" val="3434235790"/>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graph</a:t>
            </a:r>
            <a:endParaRPr lang="zh-TW" altLang="en-US" dirty="0"/>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800" b="1" dirty="0"/>
              <a:t>鄰接矩陣</a:t>
            </a:r>
            <a:r>
              <a:rPr lang="en-US" altLang="zh-TW" sz="2800" b="1" dirty="0"/>
              <a:t>:</a:t>
            </a:r>
            <a:r>
              <a:rPr lang="zh-TW" altLang="en-US" sz="2800" b="1" dirty="0"/>
              <a:t> 用二維</a:t>
            </a:r>
            <a:r>
              <a:rPr lang="en-US" altLang="zh-TW" sz="2800" b="1" dirty="0"/>
              <a:t>list</a:t>
            </a:r>
            <a:r>
              <a:rPr lang="zh-TW" altLang="en-US" sz="2800" b="1" dirty="0"/>
              <a:t>進行表示</a:t>
            </a:r>
            <a:endParaRPr lang="en-US" altLang="zh-TW" sz="2800" b="1" dirty="0"/>
          </a:p>
          <a:p>
            <a:pPr marL="514350" indent="-514350">
              <a:buAutoNum type="arabicPeriod"/>
            </a:pPr>
            <a:endParaRPr lang="en-US" altLang="zh-TW" sz="2800" b="1" dirty="0"/>
          </a:p>
          <a:p>
            <a:pPr marL="0" indent="0">
              <a:buNone/>
            </a:pPr>
            <a:endParaRPr lang="en-US" altLang="zh-TW" sz="2800" b="1" dirty="0"/>
          </a:p>
          <a:p>
            <a:pPr marL="0" indent="0">
              <a:buNone/>
            </a:pPr>
            <a:endParaRPr lang="en-US" altLang="zh-TW" sz="2800" b="1" dirty="0"/>
          </a:p>
        </p:txBody>
      </p:sp>
      <p:pic>
        <p:nvPicPr>
          <p:cNvPr id="5122" name="Picture 2" descr="圖示例"/>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9587" y="1086774"/>
            <a:ext cx="4083968" cy="1016455"/>
          </a:xfrm>
          <a:prstGeom prst="rect">
            <a:avLst/>
          </a:prstGeom>
          <a:noFill/>
          <a:extLst>
            <a:ext uri="{909E8E84-426E-40DD-AFC4-6F175D3DCCD1}">
              <a14:hiddenFill xmlns:a14="http://schemas.microsoft.com/office/drawing/2010/main">
                <a:solidFill>
                  <a:srgbClr val="FFFFFF"/>
                </a:solidFill>
              </a14:hiddenFill>
            </a:ext>
          </a:extLst>
        </p:spPr>
      </p:pic>
      <p:pic>
        <p:nvPicPr>
          <p:cNvPr id="4" name="圖片 3"/>
          <p:cNvPicPr>
            <a:picLocks noChangeAspect="1"/>
          </p:cNvPicPr>
          <p:nvPr/>
        </p:nvPicPr>
        <p:blipFill>
          <a:blip r:embed="rId4"/>
          <a:stretch>
            <a:fillRect/>
          </a:stretch>
        </p:blipFill>
        <p:spPr>
          <a:xfrm>
            <a:off x="168559" y="2091397"/>
            <a:ext cx="6884388" cy="4485498"/>
          </a:xfrm>
          <a:prstGeom prst="rect">
            <a:avLst/>
          </a:prstGeom>
        </p:spPr>
      </p:pic>
    </p:spTree>
    <p:extLst>
      <p:ext uri="{BB962C8B-B14F-4D97-AF65-F5344CB8AC3E}">
        <p14:creationId xmlns:p14="http://schemas.microsoft.com/office/powerpoint/2010/main" val="280306520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graph</a:t>
            </a:r>
            <a:endParaRPr lang="zh-TW" altLang="en-US" dirty="0"/>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800" b="1" dirty="0"/>
              <a:t>鄰接矩陣</a:t>
            </a:r>
            <a:r>
              <a:rPr lang="en-US" altLang="zh-TW" sz="2800" b="1" dirty="0"/>
              <a:t>:</a:t>
            </a:r>
            <a:r>
              <a:rPr lang="zh-TW" altLang="en-US" sz="2800" b="1" dirty="0"/>
              <a:t> 用二維</a:t>
            </a:r>
            <a:r>
              <a:rPr lang="en-US" altLang="zh-TW" sz="2800" b="1" dirty="0"/>
              <a:t>list</a:t>
            </a:r>
            <a:r>
              <a:rPr lang="zh-TW" altLang="en-US" sz="2800" b="1" dirty="0"/>
              <a:t>進行表示</a:t>
            </a:r>
            <a:endParaRPr lang="en-US" altLang="zh-TW" sz="2800" b="1" dirty="0"/>
          </a:p>
          <a:p>
            <a:pPr marL="514350" indent="-514350">
              <a:buAutoNum type="arabicPeriod"/>
            </a:pPr>
            <a:endParaRPr lang="en-US" altLang="zh-TW" sz="2800" b="1" dirty="0"/>
          </a:p>
          <a:p>
            <a:pPr marL="0" indent="0">
              <a:buNone/>
            </a:pPr>
            <a:endParaRPr lang="en-US" altLang="zh-TW" sz="2800" b="1" dirty="0"/>
          </a:p>
          <a:p>
            <a:pPr marL="0" indent="0">
              <a:buNone/>
            </a:pPr>
            <a:endParaRPr lang="en-US" altLang="zh-TW" sz="2800" b="1" dirty="0"/>
          </a:p>
        </p:txBody>
      </p:sp>
      <p:pic>
        <p:nvPicPr>
          <p:cNvPr id="5122" name="Picture 2" descr="圖示例"/>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9587" y="1086774"/>
            <a:ext cx="4083968" cy="1016455"/>
          </a:xfrm>
          <a:prstGeom prst="rect">
            <a:avLst/>
          </a:prstGeom>
          <a:noFill/>
          <a:extLst>
            <a:ext uri="{909E8E84-426E-40DD-AFC4-6F175D3DCCD1}">
              <a14:hiddenFill xmlns:a14="http://schemas.microsoft.com/office/drawing/2010/main">
                <a:solidFill>
                  <a:srgbClr val="FFFFFF"/>
                </a:solidFill>
              </a14:hiddenFill>
            </a:ext>
          </a:extLst>
        </p:spPr>
      </p:pic>
      <p:pic>
        <p:nvPicPr>
          <p:cNvPr id="3" name="圖片 2"/>
          <p:cNvPicPr>
            <a:picLocks noChangeAspect="1"/>
          </p:cNvPicPr>
          <p:nvPr/>
        </p:nvPicPr>
        <p:blipFill>
          <a:blip r:embed="rId4"/>
          <a:stretch>
            <a:fillRect/>
          </a:stretch>
        </p:blipFill>
        <p:spPr>
          <a:xfrm>
            <a:off x="397294" y="1916832"/>
            <a:ext cx="3774065" cy="4847084"/>
          </a:xfrm>
          <a:prstGeom prst="rect">
            <a:avLst/>
          </a:prstGeom>
        </p:spPr>
      </p:pic>
      <p:pic>
        <p:nvPicPr>
          <p:cNvPr id="5" name="圖片 4"/>
          <p:cNvPicPr>
            <a:picLocks noChangeAspect="1"/>
          </p:cNvPicPr>
          <p:nvPr/>
        </p:nvPicPr>
        <p:blipFill>
          <a:blip r:embed="rId5"/>
          <a:stretch>
            <a:fillRect/>
          </a:stretch>
        </p:blipFill>
        <p:spPr>
          <a:xfrm>
            <a:off x="4521874" y="2244329"/>
            <a:ext cx="4314825" cy="3943350"/>
          </a:xfrm>
          <a:prstGeom prst="rect">
            <a:avLst/>
          </a:prstGeom>
        </p:spPr>
      </p:pic>
    </p:spTree>
    <p:extLst>
      <p:ext uri="{BB962C8B-B14F-4D97-AF65-F5344CB8AC3E}">
        <p14:creationId xmlns:p14="http://schemas.microsoft.com/office/powerpoint/2010/main" val="303403342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a:t>
            </a:r>
            <a:r>
              <a:rPr lang="zh-TW" altLang="en-US" dirty="0"/>
              <a:t>前綴合</a:t>
            </a:r>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800" b="1" dirty="0"/>
              <a:t>前綴合</a:t>
            </a:r>
            <a:r>
              <a:rPr lang="en-US" altLang="zh-TW" sz="2800" b="1" dirty="0"/>
              <a:t>:</a:t>
            </a:r>
          </a:p>
          <a:p>
            <a:pPr marL="0" indent="0">
              <a:buNone/>
            </a:pPr>
            <a:r>
              <a:rPr lang="zh-TW" altLang="en-US" sz="2800" dirty="0"/>
              <a:t>快速算出區間加總答案的一個方式</a:t>
            </a:r>
            <a:endParaRPr lang="en-US" altLang="zh-TW" sz="2800" dirty="0"/>
          </a:p>
          <a:p>
            <a:pPr marL="0" indent="0">
              <a:buNone/>
            </a:pPr>
            <a:r>
              <a:rPr lang="zh-TW" altLang="en-US" sz="2800" dirty="0"/>
              <a:t>不妨想一下</a:t>
            </a:r>
            <a:endParaRPr lang="en-US" altLang="zh-TW" sz="2800" dirty="0"/>
          </a:p>
          <a:p>
            <a:pPr marL="0" indent="0">
              <a:buNone/>
            </a:pPr>
            <a:r>
              <a:rPr lang="zh-TW" altLang="en-US" sz="2800" dirty="0"/>
              <a:t>如果我有一個</a:t>
            </a:r>
            <a:r>
              <a:rPr lang="en-US" altLang="zh-TW" sz="2800" dirty="0"/>
              <a:t>A=[1,2,3,4…..1000]</a:t>
            </a:r>
          </a:p>
          <a:p>
            <a:pPr marL="0" indent="0">
              <a:buNone/>
            </a:pPr>
            <a:r>
              <a:rPr lang="zh-TW" altLang="en-US" sz="2800" dirty="0"/>
              <a:t>我想從</a:t>
            </a:r>
            <a:r>
              <a:rPr lang="en-US" altLang="zh-TW" sz="2800" dirty="0"/>
              <a:t>401+402….999 </a:t>
            </a:r>
            <a:r>
              <a:rPr lang="zh-TW" altLang="en-US" sz="2800" dirty="0"/>
              <a:t>正常是不是會迴圈</a:t>
            </a:r>
            <a:endParaRPr lang="en-US" altLang="zh-TW" sz="2800" dirty="0"/>
          </a:p>
          <a:p>
            <a:pPr marL="0" indent="0">
              <a:buNone/>
            </a:pPr>
            <a:endParaRPr lang="en-US" altLang="zh-TW" sz="2800" dirty="0"/>
          </a:p>
          <a:p>
            <a:pPr marL="0" indent="0">
              <a:buNone/>
            </a:pPr>
            <a:endParaRPr lang="en-US" altLang="zh-TW" sz="2800" dirty="0"/>
          </a:p>
          <a:p>
            <a:pPr marL="0" indent="0">
              <a:buNone/>
            </a:pPr>
            <a:endParaRPr lang="en-US" altLang="zh-TW" sz="2800" dirty="0"/>
          </a:p>
          <a:p>
            <a:pPr marL="0" indent="0">
              <a:buNone/>
            </a:pPr>
            <a:endParaRPr lang="en-US" altLang="zh-TW" sz="2800" dirty="0"/>
          </a:p>
          <a:p>
            <a:pPr marL="0" indent="0">
              <a:buNone/>
            </a:pPr>
            <a:r>
              <a:rPr lang="zh-TW" altLang="en-US" sz="2800" dirty="0"/>
              <a:t>確實可以得到答案，但如果區間很大，</a:t>
            </a:r>
            <a:r>
              <a:rPr lang="zh-TW" altLang="en-US" sz="2800" b="1" dirty="0"/>
              <a:t>你程式會很慢</a:t>
            </a:r>
            <a:endParaRPr lang="en-US" altLang="zh-TW" sz="2800" b="1" dirty="0"/>
          </a:p>
          <a:p>
            <a:pPr marL="0" indent="0">
              <a:buNone/>
            </a:pPr>
            <a:endParaRPr lang="en-US" altLang="zh-TW" sz="2800" b="1" dirty="0"/>
          </a:p>
          <a:p>
            <a:pPr marL="0" indent="0">
              <a:buNone/>
            </a:pPr>
            <a:endParaRPr lang="en-US" altLang="zh-TW" sz="2800" b="1" dirty="0"/>
          </a:p>
        </p:txBody>
      </p:sp>
      <p:pic>
        <p:nvPicPr>
          <p:cNvPr id="5" name="圖片 4"/>
          <p:cNvPicPr>
            <a:picLocks noChangeAspect="1"/>
          </p:cNvPicPr>
          <p:nvPr/>
        </p:nvPicPr>
        <p:blipFill>
          <a:blip r:embed="rId3"/>
          <a:stretch>
            <a:fillRect/>
          </a:stretch>
        </p:blipFill>
        <p:spPr>
          <a:xfrm>
            <a:off x="199593" y="3679499"/>
            <a:ext cx="3314700" cy="1609725"/>
          </a:xfrm>
          <a:prstGeom prst="rect">
            <a:avLst/>
          </a:prstGeom>
        </p:spPr>
      </p:pic>
    </p:spTree>
    <p:extLst>
      <p:ext uri="{BB962C8B-B14F-4D97-AF65-F5344CB8AC3E}">
        <p14:creationId xmlns:p14="http://schemas.microsoft.com/office/powerpoint/2010/main" val="357565233"/>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a:t>
            </a:r>
            <a:r>
              <a:rPr lang="zh-TW" altLang="en-US" dirty="0"/>
              <a:t>前綴合</a:t>
            </a:r>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800" b="1" dirty="0"/>
              <a:t>前綴合</a:t>
            </a:r>
            <a:r>
              <a:rPr lang="en-US" altLang="zh-TW" sz="2800" b="1" dirty="0"/>
              <a:t>:</a:t>
            </a:r>
          </a:p>
          <a:p>
            <a:pPr marL="0" indent="0">
              <a:buNone/>
            </a:pPr>
            <a:r>
              <a:rPr lang="zh-TW" altLang="en-US" sz="2800" dirty="0"/>
              <a:t>所以我們新增一個</a:t>
            </a:r>
            <a:r>
              <a:rPr lang="en-US" altLang="zh-TW" sz="2800" dirty="0"/>
              <a:t>list </a:t>
            </a:r>
            <a:r>
              <a:rPr lang="zh-TW" altLang="en-US" sz="2800" dirty="0"/>
              <a:t>做簡化運算</a:t>
            </a:r>
            <a:endParaRPr lang="en-US" altLang="zh-TW" sz="2800" dirty="0"/>
          </a:p>
          <a:p>
            <a:pPr marL="0" indent="0">
              <a:buNone/>
            </a:pPr>
            <a:r>
              <a:rPr lang="en-US" altLang="zh-TW" sz="2800" dirty="0"/>
              <a:t>S[0] = A[0]</a:t>
            </a:r>
          </a:p>
          <a:p>
            <a:pPr marL="0" indent="0">
              <a:buNone/>
            </a:pPr>
            <a:r>
              <a:rPr lang="en-US" altLang="zh-TW" sz="2800" dirty="0"/>
              <a:t>S[1] = A[0]+A[1]</a:t>
            </a:r>
          </a:p>
          <a:p>
            <a:pPr marL="0" indent="0">
              <a:buNone/>
            </a:pPr>
            <a:r>
              <a:rPr lang="en-US" altLang="zh-TW" sz="2800" dirty="0"/>
              <a:t>S[n] = A[0]+A[1]+…+A[n]</a:t>
            </a:r>
          </a:p>
          <a:p>
            <a:pPr marL="0" indent="0">
              <a:buNone/>
            </a:pPr>
            <a:endParaRPr lang="en-US" altLang="zh-TW" sz="2800" dirty="0"/>
          </a:p>
          <a:p>
            <a:pPr marL="0" indent="0">
              <a:buNone/>
            </a:pPr>
            <a:r>
              <a:rPr lang="en-US" altLang="zh-TW" sz="2800" dirty="0"/>
              <a:t>S[0] = A[0]</a:t>
            </a:r>
          </a:p>
          <a:p>
            <a:pPr marL="0" indent="0">
              <a:buNone/>
            </a:pPr>
            <a:r>
              <a:rPr lang="en-US" altLang="zh-TW" sz="2800" dirty="0"/>
              <a:t>S[1] = S[0]+A[1]</a:t>
            </a:r>
          </a:p>
          <a:p>
            <a:pPr marL="0" indent="0">
              <a:buNone/>
            </a:pPr>
            <a:r>
              <a:rPr lang="en-US" altLang="zh-TW" sz="2800" dirty="0"/>
              <a:t>S[n] = S[n-1]+A[n]</a:t>
            </a:r>
          </a:p>
          <a:p>
            <a:pPr marL="0" indent="0">
              <a:buNone/>
            </a:pPr>
            <a:endParaRPr lang="en-US" altLang="zh-TW" sz="2800" dirty="0"/>
          </a:p>
          <a:p>
            <a:pPr marL="0" indent="0">
              <a:buNone/>
            </a:pPr>
            <a:endParaRPr lang="en-US" altLang="zh-TW" sz="2800" b="1" dirty="0"/>
          </a:p>
          <a:p>
            <a:pPr marL="0" indent="0">
              <a:buNone/>
            </a:pPr>
            <a:endParaRPr lang="en-US" altLang="zh-TW" sz="2800" b="1" dirty="0"/>
          </a:p>
        </p:txBody>
      </p:sp>
      <p:pic>
        <p:nvPicPr>
          <p:cNvPr id="3" name="圖片 2"/>
          <p:cNvPicPr>
            <a:picLocks noChangeAspect="1"/>
          </p:cNvPicPr>
          <p:nvPr/>
        </p:nvPicPr>
        <p:blipFill>
          <a:blip r:embed="rId3"/>
          <a:stretch>
            <a:fillRect/>
          </a:stretch>
        </p:blipFill>
        <p:spPr>
          <a:xfrm>
            <a:off x="4716016" y="3861048"/>
            <a:ext cx="4134768" cy="1962472"/>
          </a:xfrm>
          <a:prstGeom prst="rect">
            <a:avLst/>
          </a:prstGeom>
        </p:spPr>
      </p:pic>
    </p:spTree>
    <p:extLst>
      <p:ext uri="{BB962C8B-B14F-4D97-AF65-F5344CB8AC3E}">
        <p14:creationId xmlns:p14="http://schemas.microsoft.com/office/powerpoint/2010/main" val="319931866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a:t>
            </a:r>
            <a:r>
              <a:rPr lang="zh-TW" altLang="en-US" dirty="0"/>
              <a:t>前綴合</a:t>
            </a:r>
          </a:p>
        </p:txBody>
      </p:sp>
      <p:sp>
        <p:nvSpPr>
          <p:cNvPr id="8" name="內容版面配置區 2"/>
          <p:cNvSpPr txBox="1">
            <a:spLocks/>
          </p:cNvSpPr>
          <p:nvPr/>
        </p:nvSpPr>
        <p:spPr>
          <a:xfrm>
            <a:off x="76672" y="1043608"/>
            <a:ext cx="8435280" cy="52851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TW" altLang="en-US" sz="2800" b="1" dirty="0"/>
              <a:t>前綴合</a:t>
            </a:r>
            <a:r>
              <a:rPr lang="en-US" altLang="zh-TW" sz="2800" b="1" dirty="0"/>
              <a:t>:</a:t>
            </a:r>
          </a:p>
          <a:p>
            <a:pPr marL="0" indent="0">
              <a:buNone/>
            </a:pPr>
            <a:r>
              <a:rPr lang="zh-TW" altLang="en-US" sz="2800" dirty="0"/>
              <a:t>所以當我要求</a:t>
            </a:r>
            <a:r>
              <a:rPr lang="en-US" altLang="zh-TW" sz="2800" dirty="0"/>
              <a:t>401~999</a:t>
            </a:r>
          </a:p>
          <a:p>
            <a:pPr marL="0" indent="0">
              <a:buNone/>
            </a:pPr>
            <a:r>
              <a:rPr lang="zh-TW" altLang="en-US" sz="2800" dirty="0"/>
              <a:t>我就可以發現</a:t>
            </a:r>
            <a:endParaRPr lang="en-US" altLang="zh-TW" sz="2800" dirty="0"/>
          </a:p>
          <a:p>
            <a:pPr marL="0" indent="0">
              <a:buNone/>
            </a:pPr>
            <a:r>
              <a:rPr lang="en-US" altLang="zh-TW" sz="2800" dirty="0"/>
              <a:t>S[400] = A[0]+A[1]+…A[400]</a:t>
            </a:r>
          </a:p>
          <a:p>
            <a:pPr marL="0" indent="0">
              <a:buNone/>
            </a:pPr>
            <a:r>
              <a:rPr lang="en-US" altLang="zh-TW" sz="2800" dirty="0"/>
              <a:t>S[999] = A[0]+A[1]+…A[999]</a:t>
            </a:r>
          </a:p>
          <a:p>
            <a:pPr marL="0" indent="0">
              <a:buNone/>
            </a:pPr>
            <a:r>
              <a:rPr lang="en-US" altLang="zh-TW" sz="2800" dirty="0"/>
              <a:t>S[999]-S[400]=</a:t>
            </a:r>
          </a:p>
          <a:p>
            <a:pPr marL="0" indent="0">
              <a:buNone/>
            </a:pPr>
            <a:r>
              <a:rPr lang="en-US" altLang="zh-TW" sz="2800" dirty="0"/>
              <a:t>A[400]+A[401]….A[999]</a:t>
            </a:r>
          </a:p>
          <a:p>
            <a:pPr marL="0" indent="0">
              <a:buNone/>
            </a:pPr>
            <a:endParaRPr lang="en-US" altLang="zh-TW" sz="2800" dirty="0"/>
          </a:p>
          <a:p>
            <a:pPr marL="0" indent="0">
              <a:buNone/>
            </a:pPr>
            <a:endParaRPr lang="en-US" altLang="zh-TW" sz="2800" b="1" dirty="0"/>
          </a:p>
          <a:p>
            <a:pPr marL="0" indent="0">
              <a:buNone/>
            </a:pPr>
            <a:endParaRPr lang="en-US" altLang="zh-TW" sz="2800" b="1" dirty="0"/>
          </a:p>
        </p:txBody>
      </p:sp>
      <p:pic>
        <p:nvPicPr>
          <p:cNvPr id="4" name="圖片 3"/>
          <p:cNvPicPr>
            <a:picLocks noChangeAspect="1"/>
          </p:cNvPicPr>
          <p:nvPr/>
        </p:nvPicPr>
        <p:blipFill>
          <a:blip r:embed="rId3"/>
          <a:stretch>
            <a:fillRect/>
          </a:stretch>
        </p:blipFill>
        <p:spPr>
          <a:xfrm>
            <a:off x="5130560" y="1628800"/>
            <a:ext cx="3633953" cy="1944216"/>
          </a:xfrm>
          <a:prstGeom prst="rect">
            <a:avLst/>
          </a:prstGeom>
        </p:spPr>
      </p:pic>
    </p:spTree>
    <p:extLst>
      <p:ext uri="{BB962C8B-B14F-4D97-AF65-F5344CB8AC3E}">
        <p14:creationId xmlns:p14="http://schemas.microsoft.com/office/powerpoint/2010/main" val="1962494510"/>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Big O</a:t>
            </a:r>
            <a:endParaRPr lang="zh-TW" altLang="en-US" dirty="0"/>
          </a:p>
        </p:txBody>
      </p:sp>
      <p:sp>
        <p:nvSpPr>
          <p:cNvPr id="3" name="內容版面配置區 2"/>
          <p:cNvSpPr>
            <a:spLocks noGrp="1"/>
          </p:cNvSpPr>
          <p:nvPr>
            <p:ph idx="1"/>
          </p:nvPr>
        </p:nvSpPr>
        <p:spPr/>
        <p:txBody>
          <a:bodyPr>
            <a:normAutofit fontScale="92500" lnSpcReduction="20000"/>
          </a:bodyPr>
          <a:lstStyle/>
          <a:p>
            <a:r>
              <a:rPr lang="en-US" altLang="zh-TW" dirty="0"/>
              <a:t>Big O</a:t>
            </a:r>
            <a:r>
              <a:rPr lang="zh-TW" altLang="en-US" dirty="0"/>
              <a:t>表示法是一種用於衡量算法執行時間或空間複雜度的方式，</a:t>
            </a:r>
            <a:r>
              <a:rPr lang="zh-TW" altLang="en-US" dirty="0">
                <a:solidFill>
                  <a:srgbClr val="FF0000"/>
                </a:solidFill>
              </a:rPr>
              <a:t>它描述了算法在輸入規模增加時的增長率</a:t>
            </a:r>
            <a:r>
              <a:rPr lang="zh-TW" altLang="en-US" dirty="0"/>
              <a:t>。這種表示法將算法的執行時間或空間需求與輸入大小之間的關係進行抽象和簡化，以便更容易理解和比較不同的算法效率。</a:t>
            </a:r>
          </a:p>
          <a:p>
            <a:r>
              <a:rPr lang="en-US" altLang="zh-TW" dirty="0"/>
              <a:t>Big O</a:t>
            </a:r>
            <a:r>
              <a:rPr lang="zh-TW" altLang="en-US" dirty="0"/>
              <a:t>表示法使用大寫字母「</a:t>
            </a:r>
            <a:r>
              <a:rPr lang="en-US" altLang="zh-TW" dirty="0"/>
              <a:t>O</a:t>
            </a:r>
            <a:r>
              <a:rPr lang="zh-TW" altLang="en-US" dirty="0"/>
              <a:t>」加上一個括號來表示，例如</a:t>
            </a:r>
            <a:r>
              <a:rPr lang="en-US" altLang="zh-TW" dirty="0"/>
              <a:t>O(1)</a:t>
            </a:r>
            <a:r>
              <a:rPr lang="zh-TW" altLang="en-US" dirty="0"/>
              <a:t>、</a:t>
            </a:r>
            <a:r>
              <a:rPr lang="en-US" altLang="zh-TW" dirty="0"/>
              <a:t>O(n)</a:t>
            </a:r>
            <a:r>
              <a:rPr lang="zh-TW" altLang="en-US" dirty="0"/>
              <a:t>、</a:t>
            </a:r>
            <a:r>
              <a:rPr lang="en-US" altLang="zh-TW" dirty="0"/>
              <a:t>O(n^2)</a:t>
            </a:r>
            <a:r>
              <a:rPr lang="zh-TW" altLang="en-US" dirty="0"/>
              <a:t>等。其中，「</a:t>
            </a:r>
            <a:r>
              <a:rPr lang="en-US" altLang="zh-TW" dirty="0"/>
              <a:t>O</a:t>
            </a:r>
            <a:r>
              <a:rPr lang="zh-TW" altLang="en-US" dirty="0"/>
              <a:t>」表示「</a:t>
            </a:r>
            <a:r>
              <a:rPr lang="en-US" altLang="zh-TW" dirty="0"/>
              <a:t>Order of</a:t>
            </a:r>
            <a:r>
              <a:rPr lang="zh-TW" altLang="en-US" dirty="0"/>
              <a:t>」，而括號內的表示算法的增長率。</a:t>
            </a:r>
          </a:p>
          <a:p>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129</a:t>
            </a:fld>
            <a:endParaRPr lang="zh-TW" altLang="en-US"/>
          </a:p>
        </p:txBody>
      </p:sp>
    </p:spTree>
    <p:extLst>
      <p:ext uri="{BB962C8B-B14F-4D97-AF65-F5344CB8AC3E}">
        <p14:creationId xmlns:p14="http://schemas.microsoft.com/office/powerpoint/2010/main" val="15824020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13</a:t>
            </a:fld>
            <a:endParaRPr lang="zh-TW" altLang="en-US"/>
          </a:p>
        </p:txBody>
      </p:sp>
      <p:pic>
        <p:nvPicPr>
          <p:cNvPr id="3" name="圖片 2"/>
          <p:cNvPicPr>
            <a:picLocks noChangeAspect="1"/>
          </p:cNvPicPr>
          <p:nvPr/>
        </p:nvPicPr>
        <p:blipFill>
          <a:blip r:embed="rId2"/>
          <a:stretch>
            <a:fillRect/>
          </a:stretch>
        </p:blipFill>
        <p:spPr>
          <a:xfrm>
            <a:off x="467544" y="1420848"/>
            <a:ext cx="7282194" cy="4935502"/>
          </a:xfrm>
          <a:prstGeom prst="rect">
            <a:avLst/>
          </a:prstGeom>
        </p:spPr>
      </p:pic>
      <p:sp>
        <p:nvSpPr>
          <p:cNvPr id="4" name="文字方塊 3"/>
          <p:cNvSpPr txBox="1"/>
          <p:nvPr/>
        </p:nvSpPr>
        <p:spPr>
          <a:xfrm>
            <a:off x="298893" y="855401"/>
            <a:ext cx="5981125" cy="553998"/>
          </a:xfrm>
          <a:prstGeom prst="rect">
            <a:avLst/>
          </a:prstGeom>
          <a:noFill/>
        </p:spPr>
        <p:txBody>
          <a:bodyPr wrap="none" rtlCol="0">
            <a:spAutoFit/>
          </a:bodyPr>
          <a:lstStyle/>
          <a:p>
            <a:r>
              <a:rPr lang="zh-TW" altLang="en-US" sz="3000" dirty="0">
                <a:latin typeface="+mj-ea"/>
                <a:ea typeface="+mj-ea"/>
              </a:rPr>
              <a:t>打開搜尋列，搜尋</a:t>
            </a:r>
            <a:r>
              <a:rPr lang="en-US" altLang="zh-TW" sz="3000" dirty="0">
                <a:latin typeface="+mj-ea"/>
                <a:ea typeface="+mj-ea"/>
              </a:rPr>
              <a:t>Python</a:t>
            </a:r>
            <a:r>
              <a:rPr lang="zh-TW" altLang="en-US" sz="3000" dirty="0">
                <a:latin typeface="+mj-ea"/>
                <a:ea typeface="+mj-ea"/>
              </a:rPr>
              <a:t> 並點</a:t>
            </a:r>
            <a:r>
              <a:rPr lang="en-US" altLang="zh-TW" sz="3000" dirty="0">
                <a:latin typeface="+mj-ea"/>
                <a:ea typeface="+mj-ea"/>
              </a:rPr>
              <a:t>IDLE</a:t>
            </a:r>
            <a:endParaRPr lang="zh-TW" altLang="en-US" sz="3000" dirty="0">
              <a:latin typeface="+mj-ea"/>
              <a:ea typeface="+mj-ea"/>
            </a:endParaRPr>
          </a:p>
        </p:txBody>
      </p:sp>
    </p:spTree>
    <p:extLst>
      <p:ext uri="{BB962C8B-B14F-4D97-AF65-F5344CB8AC3E}">
        <p14:creationId xmlns:p14="http://schemas.microsoft.com/office/powerpoint/2010/main" val="3432510992"/>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Big O</a:t>
            </a:r>
            <a:endParaRPr lang="zh-TW" altLang="en-US" dirty="0"/>
          </a:p>
        </p:txBody>
      </p:sp>
      <p:sp>
        <p:nvSpPr>
          <p:cNvPr id="3" name="內容版面配置區 2"/>
          <p:cNvSpPr>
            <a:spLocks noGrp="1"/>
          </p:cNvSpPr>
          <p:nvPr>
            <p:ph idx="1"/>
          </p:nvPr>
        </p:nvSpPr>
        <p:spPr>
          <a:xfrm>
            <a:off x="251520" y="1412776"/>
            <a:ext cx="8229600" cy="4525963"/>
          </a:xfrm>
        </p:spPr>
        <p:txBody>
          <a:bodyPr>
            <a:normAutofit lnSpcReduction="10000"/>
          </a:bodyPr>
          <a:lstStyle/>
          <a:p>
            <a:pPr marL="0" indent="0">
              <a:buNone/>
            </a:pPr>
            <a:r>
              <a:rPr lang="zh-TW" altLang="en-US" b="1" dirty="0"/>
              <a:t>計算方式</a:t>
            </a:r>
            <a:r>
              <a:rPr lang="en-US" altLang="zh-TW" b="1" dirty="0"/>
              <a:t>:</a:t>
            </a:r>
          </a:p>
          <a:p>
            <a:pPr marL="0" indent="0">
              <a:buNone/>
            </a:pPr>
            <a:r>
              <a:rPr lang="en-US" altLang="zh-TW" b="1" dirty="0"/>
              <a:t>For </a:t>
            </a:r>
            <a:r>
              <a:rPr lang="en-US" altLang="zh-TW" b="1" dirty="0" err="1"/>
              <a:t>i</a:t>
            </a:r>
            <a:r>
              <a:rPr lang="en-US" altLang="zh-TW" b="1" dirty="0"/>
              <a:t> in range(n)</a:t>
            </a:r>
          </a:p>
          <a:p>
            <a:pPr marL="0" indent="0">
              <a:buNone/>
            </a:pPr>
            <a:r>
              <a:rPr lang="zh-TW" altLang="en-US" b="1" dirty="0">
                <a:solidFill>
                  <a:srgbClr val="FF0000"/>
                </a:solidFill>
              </a:rPr>
              <a:t>執行</a:t>
            </a:r>
            <a:r>
              <a:rPr lang="en-US" altLang="zh-TW" b="1" dirty="0">
                <a:solidFill>
                  <a:srgbClr val="FF0000"/>
                </a:solidFill>
              </a:rPr>
              <a:t>n</a:t>
            </a:r>
            <a:r>
              <a:rPr lang="zh-TW" altLang="en-US" b="1" dirty="0">
                <a:solidFill>
                  <a:srgbClr val="FF0000"/>
                </a:solidFill>
              </a:rPr>
              <a:t>次</a:t>
            </a:r>
            <a:endParaRPr lang="en-US" altLang="zh-TW" b="1" dirty="0">
              <a:solidFill>
                <a:srgbClr val="FF0000"/>
              </a:solidFill>
            </a:endParaRPr>
          </a:p>
          <a:p>
            <a:pPr marL="0" indent="0">
              <a:buNone/>
            </a:pPr>
            <a:r>
              <a:rPr lang="en-US" altLang="zh-TW" b="1" dirty="0"/>
              <a:t>For k in range(n)</a:t>
            </a:r>
          </a:p>
          <a:p>
            <a:pPr marL="0" indent="0">
              <a:buNone/>
            </a:pPr>
            <a:r>
              <a:rPr lang="zh-TW" altLang="en-US" b="1" dirty="0">
                <a:solidFill>
                  <a:srgbClr val="FF0000"/>
                </a:solidFill>
              </a:rPr>
              <a:t>執行</a:t>
            </a:r>
            <a:r>
              <a:rPr lang="en-US" altLang="zh-TW" b="1" dirty="0">
                <a:solidFill>
                  <a:srgbClr val="FF0000"/>
                </a:solidFill>
              </a:rPr>
              <a:t>n</a:t>
            </a:r>
            <a:r>
              <a:rPr lang="zh-TW" altLang="en-US" b="1" dirty="0">
                <a:solidFill>
                  <a:srgbClr val="FF0000"/>
                </a:solidFill>
              </a:rPr>
              <a:t>次</a:t>
            </a:r>
            <a:endParaRPr lang="en-US" altLang="zh-TW" b="1" dirty="0">
              <a:solidFill>
                <a:srgbClr val="FF0000"/>
              </a:solidFill>
            </a:endParaRPr>
          </a:p>
          <a:p>
            <a:pPr marL="0" indent="0">
              <a:buNone/>
            </a:pPr>
            <a:r>
              <a:rPr lang="zh-TW" altLang="en-US" dirty="0"/>
              <a:t>所以</a:t>
            </a:r>
            <a:r>
              <a:rPr lang="en-US" altLang="zh-TW" dirty="0"/>
              <a:t>print()</a:t>
            </a:r>
            <a:r>
              <a:rPr lang="zh-TW" altLang="en-US" dirty="0"/>
              <a:t>那行會執行</a:t>
            </a:r>
            <a:r>
              <a:rPr lang="en-US" altLang="zh-TW" dirty="0"/>
              <a:t>O(n*n) = O(n^2)</a:t>
            </a:r>
          </a:p>
          <a:p>
            <a:pPr marL="0" indent="0">
              <a:buNone/>
            </a:pPr>
            <a:r>
              <a:rPr lang="zh-TW" altLang="en-US" dirty="0"/>
              <a:t>不保留常數</a:t>
            </a:r>
            <a:r>
              <a:rPr lang="en-US" altLang="zh-TW" dirty="0" err="1"/>
              <a:t>ex:O</a:t>
            </a:r>
            <a:r>
              <a:rPr lang="en-US" altLang="zh-TW" dirty="0"/>
              <a:t>(2n^2) = O(n^2)</a:t>
            </a:r>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130</a:t>
            </a:fld>
            <a:endParaRPr lang="zh-TW" altLang="en-US"/>
          </a:p>
        </p:txBody>
      </p:sp>
      <p:pic>
        <p:nvPicPr>
          <p:cNvPr id="5" name="圖片 4"/>
          <p:cNvPicPr>
            <a:picLocks noChangeAspect="1"/>
          </p:cNvPicPr>
          <p:nvPr/>
        </p:nvPicPr>
        <p:blipFill>
          <a:blip r:embed="rId3"/>
          <a:stretch>
            <a:fillRect/>
          </a:stretch>
        </p:blipFill>
        <p:spPr>
          <a:xfrm>
            <a:off x="4029539" y="1988840"/>
            <a:ext cx="4657261" cy="1654553"/>
          </a:xfrm>
          <a:prstGeom prst="rect">
            <a:avLst/>
          </a:prstGeom>
        </p:spPr>
      </p:pic>
    </p:spTree>
    <p:extLst>
      <p:ext uri="{BB962C8B-B14F-4D97-AF65-F5344CB8AC3E}">
        <p14:creationId xmlns:p14="http://schemas.microsoft.com/office/powerpoint/2010/main" val="346336691"/>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Big O</a:t>
            </a:r>
            <a:endParaRPr lang="zh-TW" altLang="en-US" dirty="0"/>
          </a:p>
        </p:txBody>
      </p:sp>
      <p:sp>
        <p:nvSpPr>
          <p:cNvPr id="3" name="內容版面配置區 2"/>
          <p:cNvSpPr>
            <a:spLocks noGrp="1"/>
          </p:cNvSpPr>
          <p:nvPr>
            <p:ph idx="1"/>
          </p:nvPr>
        </p:nvSpPr>
        <p:spPr>
          <a:xfrm>
            <a:off x="251520" y="1405557"/>
            <a:ext cx="8229600" cy="4525963"/>
          </a:xfrm>
        </p:spPr>
        <p:txBody>
          <a:bodyPr>
            <a:normAutofit fontScale="62500" lnSpcReduction="20000"/>
          </a:bodyPr>
          <a:lstStyle/>
          <a:p>
            <a:r>
              <a:rPr lang="zh-TW" altLang="en-US" dirty="0"/>
              <a:t>以下是幾個常見的</a:t>
            </a:r>
            <a:r>
              <a:rPr lang="en-US" altLang="zh-TW" dirty="0"/>
              <a:t>Big O</a:t>
            </a:r>
            <a:r>
              <a:rPr lang="zh-TW" altLang="en-US" dirty="0"/>
              <a:t>表示法：</a:t>
            </a:r>
          </a:p>
          <a:p>
            <a:r>
              <a:rPr lang="en-US" altLang="zh-TW" dirty="0"/>
              <a:t>O(1)</a:t>
            </a:r>
            <a:r>
              <a:rPr lang="zh-TW" altLang="en-US" dirty="0"/>
              <a:t>：常數時間複雜度，表示算法的執行時間或空間需求不隨輸入大小而變化。例如，訪問數組中的元素或執行一個固定數量的操作。</a:t>
            </a:r>
          </a:p>
          <a:p>
            <a:r>
              <a:rPr lang="en-US" altLang="zh-TW" dirty="0"/>
              <a:t>O(n)</a:t>
            </a:r>
            <a:r>
              <a:rPr lang="zh-TW" altLang="en-US" dirty="0"/>
              <a:t>：線性時間複雜度，表示算法的執行時間或空間需求與輸入大小成線性關係。例如，遍歷一個數組或串列。</a:t>
            </a:r>
          </a:p>
          <a:p>
            <a:r>
              <a:rPr lang="en-US" altLang="zh-TW" dirty="0"/>
              <a:t>O(log n)</a:t>
            </a:r>
            <a:r>
              <a:rPr lang="zh-TW" altLang="en-US" dirty="0"/>
              <a:t>：對數時間複雜度，表示算法的執行時間或空間需求以對數的速度增長。通常出現在使用二分法或分治法的情況下。</a:t>
            </a:r>
          </a:p>
          <a:p>
            <a:r>
              <a:rPr lang="en-US" altLang="zh-TW" dirty="0"/>
              <a:t>O(n^2)</a:t>
            </a:r>
            <a:r>
              <a:rPr lang="zh-TW" altLang="en-US" dirty="0"/>
              <a:t>：平方時間複雜度，表示算法的執行時間或空間需求隨著輸入大小的平方增長。例如，嵌套迴圈遍歷二維數組。</a:t>
            </a:r>
          </a:p>
          <a:p>
            <a:r>
              <a:rPr lang="en-US" altLang="zh-TW" dirty="0"/>
              <a:t>O(2^n)</a:t>
            </a:r>
            <a:r>
              <a:rPr lang="zh-TW" altLang="en-US" dirty="0"/>
              <a:t>：指數時間複雜度，表示算法的執行時間或空間需求隨著輸入大小的指數增長。通常出現在遞迴的情況下。</a:t>
            </a:r>
            <a:endParaRPr lang="en-US" altLang="zh-TW" dirty="0"/>
          </a:p>
          <a:p>
            <a:r>
              <a:rPr lang="zh-TW" altLang="en-US" b="1" dirty="0">
                <a:solidFill>
                  <a:srgbClr val="FF0000"/>
                </a:solidFill>
              </a:rPr>
              <a:t>若你帶入</a:t>
            </a:r>
            <a:r>
              <a:rPr lang="en-US" altLang="zh-TW" b="1" dirty="0">
                <a:solidFill>
                  <a:srgbClr val="FF0000"/>
                </a:solidFill>
              </a:rPr>
              <a:t>n</a:t>
            </a:r>
            <a:r>
              <a:rPr lang="zh-TW" altLang="en-US" b="1" dirty="0">
                <a:solidFill>
                  <a:srgbClr val="FF0000"/>
                </a:solidFill>
              </a:rPr>
              <a:t>算出來的答案超過</a:t>
            </a:r>
            <a:r>
              <a:rPr lang="en-US" altLang="zh-TW" b="1" dirty="0">
                <a:solidFill>
                  <a:srgbClr val="FF0000"/>
                </a:solidFill>
              </a:rPr>
              <a:t>10^7</a:t>
            </a:r>
            <a:r>
              <a:rPr lang="zh-TW" altLang="en-US" b="1" dirty="0">
                <a:solidFill>
                  <a:srgbClr val="FF0000"/>
                </a:solidFill>
              </a:rPr>
              <a:t>請換方法或者優化</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131</a:t>
            </a:fld>
            <a:endParaRPr lang="zh-TW" altLang="en-US"/>
          </a:p>
        </p:txBody>
      </p:sp>
    </p:spTree>
    <p:extLst>
      <p:ext uri="{BB962C8B-B14F-4D97-AF65-F5344CB8AC3E}">
        <p14:creationId xmlns:p14="http://schemas.microsoft.com/office/powerpoint/2010/main" val="427397809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Big O</a:t>
            </a:r>
            <a:endParaRPr lang="zh-TW" altLang="en-US" dirty="0"/>
          </a:p>
        </p:txBody>
      </p:sp>
      <p:sp>
        <p:nvSpPr>
          <p:cNvPr id="3" name="內容版面配置區 2"/>
          <p:cNvSpPr>
            <a:spLocks noGrp="1"/>
          </p:cNvSpPr>
          <p:nvPr>
            <p:ph idx="1"/>
          </p:nvPr>
        </p:nvSpPr>
        <p:spPr>
          <a:xfrm>
            <a:off x="251520" y="1405557"/>
            <a:ext cx="8229600" cy="4525963"/>
          </a:xfrm>
        </p:spPr>
        <p:txBody>
          <a:bodyPr>
            <a:normAutofit/>
          </a:bodyPr>
          <a:lstStyle/>
          <a:p>
            <a:pPr marL="0" indent="0">
              <a:buNone/>
            </a:pPr>
            <a:r>
              <a:rPr lang="en-US" altLang="zh-TW" b="1" dirty="0" err="1"/>
              <a:t>Ex:O</a:t>
            </a:r>
            <a:r>
              <a:rPr lang="en-US" altLang="zh-TW" b="1" dirty="0"/>
              <a:t>(1):</a:t>
            </a:r>
            <a:r>
              <a:rPr lang="zh-TW" altLang="en-US" b="1" dirty="0"/>
              <a:t>不受輸入引響執行行數</a:t>
            </a:r>
            <a:endParaRPr lang="en-US" altLang="zh-TW" b="1" dirty="0"/>
          </a:p>
          <a:p>
            <a:pPr marL="0" indent="0">
              <a:buNone/>
            </a:pPr>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132</a:t>
            </a:fld>
            <a:endParaRPr lang="zh-TW" altLang="en-US"/>
          </a:p>
        </p:txBody>
      </p:sp>
      <p:pic>
        <p:nvPicPr>
          <p:cNvPr id="5" name="圖片 4"/>
          <p:cNvPicPr>
            <a:picLocks noChangeAspect="1"/>
          </p:cNvPicPr>
          <p:nvPr/>
        </p:nvPicPr>
        <p:blipFill>
          <a:blip r:embed="rId2"/>
          <a:stretch>
            <a:fillRect/>
          </a:stretch>
        </p:blipFill>
        <p:spPr>
          <a:xfrm>
            <a:off x="467544" y="2276872"/>
            <a:ext cx="4176464" cy="2308359"/>
          </a:xfrm>
          <a:prstGeom prst="rect">
            <a:avLst/>
          </a:prstGeom>
        </p:spPr>
      </p:pic>
    </p:spTree>
    <p:extLst>
      <p:ext uri="{BB962C8B-B14F-4D97-AF65-F5344CB8AC3E}">
        <p14:creationId xmlns:p14="http://schemas.microsoft.com/office/powerpoint/2010/main" val="3521593170"/>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Big O</a:t>
            </a:r>
            <a:endParaRPr lang="zh-TW" altLang="en-US" dirty="0"/>
          </a:p>
        </p:txBody>
      </p:sp>
      <p:sp>
        <p:nvSpPr>
          <p:cNvPr id="3" name="內容版面配置區 2"/>
          <p:cNvSpPr>
            <a:spLocks noGrp="1"/>
          </p:cNvSpPr>
          <p:nvPr>
            <p:ph idx="1"/>
          </p:nvPr>
        </p:nvSpPr>
        <p:spPr>
          <a:xfrm>
            <a:off x="251520" y="1405557"/>
            <a:ext cx="8229600" cy="4525963"/>
          </a:xfrm>
        </p:spPr>
        <p:txBody>
          <a:bodyPr>
            <a:normAutofit/>
          </a:bodyPr>
          <a:lstStyle/>
          <a:p>
            <a:pPr marL="0" indent="0">
              <a:buNone/>
            </a:pPr>
            <a:r>
              <a:rPr lang="en-US" altLang="zh-TW" b="1" dirty="0" err="1"/>
              <a:t>Ex:O</a:t>
            </a:r>
            <a:r>
              <a:rPr lang="en-US" altLang="zh-TW" b="1" dirty="0"/>
              <a:t>(N):</a:t>
            </a:r>
            <a:r>
              <a:rPr lang="zh-TW" altLang="en-US" b="1" dirty="0"/>
              <a:t>線性增長</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133</a:t>
            </a:fld>
            <a:endParaRPr lang="zh-TW" altLang="en-US"/>
          </a:p>
        </p:txBody>
      </p:sp>
      <p:pic>
        <p:nvPicPr>
          <p:cNvPr id="6" name="圖片 5"/>
          <p:cNvPicPr>
            <a:picLocks noChangeAspect="1"/>
          </p:cNvPicPr>
          <p:nvPr/>
        </p:nvPicPr>
        <p:blipFill>
          <a:blip r:embed="rId2"/>
          <a:stretch>
            <a:fillRect/>
          </a:stretch>
        </p:blipFill>
        <p:spPr>
          <a:xfrm>
            <a:off x="467544" y="2420888"/>
            <a:ext cx="4480592" cy="3096344"/>
          </a:xfrm>
          <a:prstGeom prst="rect">
            <a:avLst/>
          </a:prstGeom>
        </p:spPr>
      </p:pic>
    </p:spTree>
    <p:extLst>
      <p:ext uri="{BB962C8B-B14F-4D97-AF65-F5344CB8AC3E}">
        <p14:creationId xmlns:p14="http://schemas.microsoft.com/office/powerpoint/2010/main" val="1393419661"/>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Big O</a:t>
            </a:r>
            <a:endParaRPr lang="zh-TW" altLang="en-US" dirty="0"/>
          </a:p>
        </p:txBody>
      </p:sp>
      <p:sp>
        <p:nvSpPr>
          <p:cNvPr id="3" name="內容版面配置區 2"/>
          <p:cNvSpPr>
            <a:spLocks noGrp="1"/>
          </p:cNvSpPr>
          <p:nvPr>
            <p:ph idx="1"/>
          </p:nvPr>
        </p:nvSpPr>
        <p:spPr>
          <a:xfrm>
            <a:off x="-24071" y="1036456"/>
            <a:ext cx="8229600" cy="4525963"/>
          </a:xfrm>
        </p:spPr>
        <p:txBody>
          <a:bodyPr>
            <a:normAutofit/>
          </a:bodyPr>
          <a:lstStyle/>
          <a:p>
            <a:pPr marL="0" indent="0">
              <a:buNone/>
            </a:pPr>
            <a:r>
              <a:rPr lang="en-US" altLang="zh-TW" b="1" dirty="0" err="1"/>
              <a:t>Ex:O</a:t>
            </a:r>
            <a:r>
              <a:rPr lang="en-US" altLang="zh-TW" b="1" dirty="0"/>
              <a:t>(log N):</a:t>
            </a:r>
            <a:r>
              <a:rPr lang="zh-TW" altLang="en-US" b="1" dirty="0"/>
              <a:t>對數</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134</a:t>
            </a:fld>
            <a:endParaRPr lang="zh-TW" altLang="en-US"/>
          </a:p>
        </p:txBody>
      </p:sp>
      <p:pic>
        <p:nvPicPr>
          <p:cNvPr id="5" name="圖片 4"/>
          <p:cNvPicPr>
            <a:picLocks noChangeAspect="1"/>
          </p:cNvPicPr>
          <p:nvPr/>
        </p:nvPicPr>
        <p:blipFill>
          <a:blip r:embed="rId3"/>
          <a:stretch>
            <a:fillRect/>
          </a:stretch>
        </p:blipFill>
        <p:spPr>
          <a:xfrm>
            <a:off x="4349417" y="1158266"/>
            <a:ext cx="3710396" cy="5164683"/>
          </a:xfrm>
          <a:prstGeom prst="rect">
            <a:avLst/>
          </a:prstGeom>
        </p:spPr>
      </p:pic>
    </p:spTree>
    <p:extLst>
      <p:ext uri="{BB962C8B-B14F-4D97-AF65-F5344CB8AC3E}">
        <p14:creationId xmlns:p14="http://schemas.microsoft.com/office/powerpoint/2010/main" val="3744879960"/>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Big O</a:t>
            </a:r>
            <a:endParaRPr lang="zh-TW" altLang="en-US" dirty="0"/>
          </a:p>
        </p:txBody>
      </p:sp>
      <p:sp>
        <p:nvSpPr>
          <p:cNvPr id="3" name="內容版面配置區 2"/>
          <p:cNvSpPr>
            <a:spLocks noGrp="1"/>
          </p:cNvSpPr>
          <p:nvPr>
            <p:ph idx="1"/>
          </p:nvPr>
        </p:nvSpPr>
        <p:spPr>
          <a:xfrm>
            <a:off x="251520" y="1405557"/>
            <a:ext cx="8229600" cy="4525963"/>
          </a:xfrm>
        </p:spPr>
        <p:txBody>
          <a:bodyPr>
            <a:normAutofit/>
          </a:bodyPr>
          <a:lstStyle/>
          <a:p>
            <a:pPr marL="0" indent="0">
              <a:buNone/>
            </a:pPr>
            <a:r>
              <a:rPr lang="en-US" altLang="zh-TW" b="1" dirty="0" err="1"/>
              <a:t>Ex:O</a:t>
            </a:r>
            <a:r>
              <a:rPr lang="en-US" altLang="zh-TW" b="1" dirty="0"/>
              <a:t>(N^2):</a:t>
            </a:r>
            <a:r>
              <a:rPr lang="zh-TW" altLang="en-US" b="1" dirty="0"/>
              <a:t>次方增長</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135</a:t>
            </a:fld>
            <a:endParaRPr lang="zh-TW" altLang="en-US"/>
          </a:p>
        </p:txBody>
      </p:sp>
      <p:pic>
        <p:nvPicPr>
          <p:cNvPr id="5" name="圖片 4"/>
          <p:cNvPicPr>
            <a:picLocks noChangeAspect="1"/>
          </p:cNvPicPr>
          <p:nvPr/>
        </p:nvPicPr>
        <p:blipFill>
          <a:blip r:embed="rId2"/>
          <a:stretch>
            <a:fillRect/>
          </a:stretch>
        </p:blipFill>
        <p:spPr>
          <a:xfrm>
            <a:off x="286746" y="2276872"/>
            <a:ext cx="4951935" cy="2016224"/>
          </a:xfrm>
          <a:prstGeom prst="rect">
            <a:avLst/>
          </a:prstGeom>
        </p:spPr>
      </p:pic>
      <p:pic>
        <p:nvPicPr>
          <p:cNvPr id="7" name="圖片 6"/>
          <p:cNvPicPr>
            <a:picLocks noChangeAspect="1"/>
          </p:cNvPicPr>
          <p:nvPr/>
        </p:nvPicPr>
        <p:blipFill>
          <a:blip r:embed="rId3"/>
          <a:stretch>
            <a:fillRect/>
          </a:stretch>
        </p:blipFill>
        <p:spPr>
          <a:xfrm>
            <a:off x="251520" y="4522552"/>
            <a:ext cx="3511198" cy="2074799"/>
          </a:xfrm>
          <a:prstGeom prst="rect">
            <a:avLst/>
          </a:prstGeom>
        </p:spPr>
      </p:pic>
    </p:spTree>
    <p:extLst>
      <p:ext uri="{BB962C8B-B14F-4D97-AF65-F5344CB8AC3E}">
        <p14:creationId xmlns:p14="http://schemas.microsoft.com/office/powerpoint/2010/main" val="119848199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Big O</a:t>
            </a:r>
            <a:endParaRPr lang="zh-TW" altLang="en-US" dirty="0"/>
          </a:p>
        </p:txBody>
      </p:sp>
      <p:sp>
        <p:nvSpPr>
          <p:cNvPr id="3" name="內容版面配置區 2"/>
          <p:cNvSpPr>
            <a:spLocks noGrp="1"/>
          </p:cNvSpPr>
          <p:nvPr>
            <p:ph idx="1"/>
          </p:nvPr>
        </p:nvSpPr>
        <p:spPr>
          <a:xfrm>
            <a:off x="251520" y="1405557"/>
            <a:ext cx="8229600" cy="4525963"/>
          </a:xfrm>
        </p:spPr>
        <p:txBody>
          <a:bodyPr>
            <a:normAutofit/>
          </a:bodyPr>
          <a:lstStyle/>
          <a:p>
            <a:pPr marL="0" indent="0">
              <a:buNone/>
            </a:pPr>
            <a:r>
              <a:rPr lang="en-US" altLang="zh-TW" b="1" dirty="0" err="1"/>
              <a:t>Ex:O</a:t>
            </a:r>
            <a:r>
              <a:rPr lang="en-US" altLang="zh-TW" b="1" dirty="0"/>
              <a:t>(2^N):</a:t>
            </a:r>
            <a:r>
              <a:rPr lang="zh-TW" altLang="en-US" b="1" dirty="0"/>
              <a:t>指數增長</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136</a:t>
            </a:fld>
            <a:endParaRPr lang="zh-TW" altLang="en-US"/>
          </a:p>
        </p:txBody>
      </p:sp>
      <p:pic>
        <p:nvPicPr>
          <p:cNvPr id="8" name="圖片 7"/>
          <p:cNvPicPr>
            <a:picLocks noChangeAspect="1"/>
          </p:cNvPicPr>
          <p:nvPr/>
        </p:nvPicPr>
        <p:blipFill>
          <a:blip r:embed="rId2"/>
          <a:stretch>
            <a:fillRect/>
          </a:stretch>
        </p:blipFill>
        <p:spPr>
          <a:xfrm>
            <a:off x="395536" y="2458862"/>
            <a:ext cx="5649742" cy="2770337"/>
          </a:xfrm>
          <a:prstGeom prst="rect">
            <a:avLst/>
          </a:prstGeom>
        </p:spPr>
      </p:pic>
    </p:spTree>
    <p:extLst>
      <p:ext uri="{BB962C8B-B14F-4D97-AF65-F5344CB8AC3E}">
        <p14:creationId xmlns:p14="http://schemas.microsoft.com/office/powerpoint/2010/main" val="196003925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a:t>
            </a:r>
            <a:r>
              <a:rPr lang="zh-TW" altLang="en-US" dirty="0"/>
              <a:t>枚舉</a:t>
            </a:r>
          </a:p>
        </p:txBody>
      </p:sp>
      <p:sp>
        <p:nvSpPr>
          <p:cNvPr id="3" name="內容版面配置區 2"/>
          <p:cNvSpPr>
            <a:spLocks noGrp="1"/>
          </p:cNvSpPr>
          <p:nvPr>
            <p:ph idx="1"/>
          </p:nvPr>
        </p:nvSpPr>
        <p:spPr>
          <a:xfrm>
            <a:off x="251520" y="1405557"/>
            <a:ext cx="8229600" cy="4525963"/>
          </a:xfrm>
        </p:spPr>
        <p:txBody>
          <a:bodyPr>
            <a:normAutofit fontScale="77500" lnSpcReduction="20000"/>
          </a:bodyPr>
          <a:lstStyle/>
          <a:p>
            <a:r>
              <a:rPr lang="zh-TW" altLang="en-US" dirty="0"/>
              <a:t>電腦擅於處理大量資料。處理大量資料，除了大家熟悉的排序和搜尋以外，其實還有排列和組合。</a:t>
            </a:r>
          </a:p>
          <a:p>
            <a:endParaRPr lang="zh-TW" altLang="en-US" dirty="0"/>
          </a:p>
          <a:p>
            <a:r>
              <a:rPr lang="zh-TW" altLang="en-US" dirty="0"/>
              <a:t>有些問題需要找到</a:t>
            </a:r>
            <a:r>
              <a:rPr lang="zh-TW" altLang="en-US" b="1" dirty="0"/>
              <a:t>最好的排列組合方式</a:t>
            </a:r>
            <a:r>
              <a:rPr lang="zh-TW" altLang="en-US" dirty="0"/>
              <a:t>。例如求最佳排列的問題 </a:t>
            </a:r>
            <a:r>
              <a:rPr lang="en-US" altLang="zh-TW" dirty="0"/>
              <a:t>Travelling Salesman Problem </a:t>
            </a:r>
            <a:r>
              <a:rPr lang="zh-TW" altLang="en-US" dirty="0"/>
              <a:t>、 </a:t>
            </a:r>
            <a:r>
              <a:rPr lang="en-US" altLang="zh-TW" dirty="0"/>
              <a:t>Assignment Problem </a:t>
            </a:r>
            <a:r>
              <a:rPr lang="zh-TW" altLang="en-US" dirty="0"/>
              <a:t>，例如求最佳組合的問題 </a:t>
            </a:r>
            <a:r>
              <a:rPr lang="en-US" altLang="zh-TW" dirty="0"/>
              <a:t>Partition Problem </a:t>
            </a:r>
            <a:r>
              <a:rPr lang="zh-TW" altLang="en-US" dirty="0"/>
              <a:t>、 </a:t>
            </a:r>
            <a:r>
              <a:rPr lang="en-US" altLang="zh-TW" dirty="0"/>
              <a:t>Knapsack Problem </a:t>
            </a:r>
            <a:r>
              <a:rPr lang="zh-TW" altLang="en-US" dirty="0"/>
              <a:t>。</a:t>
            </a:r>
          </a:p>
          <a:p>
            <a:endParaRPr lang="zh-TW" altLang="en-US" dirty="0"/>
          </a:p>
          <a:p>
            <a:r>
              <a:rPr lang="zh-TW" altLang="en-US" dirty="0"/>
              <a:t>想要解決這些問題，</a:t>
            </a:r>
            <a:r>
              <a:rPr lang="zh-TW" altLang="en-US" b="1" dirty="0"/>
              <a:t>最簡單的方法就是枚舉法</a:t>
            </a:r>
            <a:r>
              <a:rPr lang="zh-TW" altLang="en-US" dirty="0"/>
              <a:t>：枚舉所有可能的排列、組合，一一驗證，從中找到最好的排列、組合。</a:t>
            </a:r>
            <a:endParaRPr lang="zh-TW" altLang="en-US" b="1"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137</a:t>
            </a:fld>
            <a:endParaRPr lang="zh-TW" altLang="en-US"/>
          </a:p>
        </p:txBody>
      </p:sp>
    </p:spTree>
    <p:extLst>
      <p:ext uri="{BB962C8B-B14F-4D97-AF65-F5344CB8AC3E}">
        <p14:creationId xmlns:p14="http://schemas.microsoft.com/office/powerpoint/2010/main" val="3442864904"/>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a:t>
            </a:r>
            <a:r>
              <a:rPr lang="zh-TW" altLang="en-US" dirty="0"/>
              <a:t>枚舉</a:t>
            </a:r>
          </a:p>
        </p:txBody>
      </p:sp>
      <p:sp>
        <p:nvSpPr>
          <p:cNvPr id="3" name="內容版面配置區 2"/>
          <p:cNvSpPr>
            <a:spLocks noGrp="1"/>
          </p:cNvSpPr>
          <p:nvPr>
            <p:ph idx="1"/>
          </p:nvPr>
        </p:nvSpPr>
        <p:spPr>
          <a:xfrm>
            <a:off x="251520" y="1405557"/>
            <a:ext cx="8229600" cy="4525963"/>
          </a:xfrm>
        </p:spPr>
        <p:txBody>
          <a:bodyPr>
            <a:normAutofit/>
          </a:bodyPr>
          <a:lstStyle/>
          <a:p>
            <a:pPr marL="0" indent="0">
              <a:buNone/>
            </a:pPr>
            <a:r>
              <a:rPr lang="zh-TW" altLang="en-US" b="1" dirty="0"/>
              <a:t>範例</a:t>
            </a:r>
            <a:r>
              <a:rPr lang="en-US" altLang="zh-TW" b="1" dirty="0"/>
              <a:t>1:</a:t>
            </a:r>
            <a:r>
              <a:rPr lang="zh-TW" altLang="en-US" b="1" dirty="0"/>
              <a:t>解決找出數列中兩個元素之和為目標值的問題</a:t>
            </a:r>
            <a:endParaRPr lang="zh-TW" altLang="en-US" b="1"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138</a:t>
            </a:fld>
            <a:endParaRPr lang="zh-TW" altLang="en-US"/>
          </a:p>
        </p:txBody>
      </p:sp>
      <p:pic>
        <p:nvPicPr>
          <p:cNvPr id="5" name="圖片 4"/>
          <p:cNvPicPr>
            <a:picLocks noChangeAspect="1"/>
          </p:cNvPicPr>
          <p:nvPr/>
        </p:nvPicPr>
        <p:blipFill>
          <a:blip r:embed="rId3"/>
          <a:stretch>
            <a:fillRect/>
          </a:stretch>
        </p:blipFill>
        <p:spPr>
          <a:xfrm>
            <a:off x="611560" y="2621923"/>
            <a:ext cx="5374357" cy="3941195"/>
          </a:xfrm>
          <a:prstGeom prst="rect">
            <a:avLst/>
          </a:prstGeom>
        </p:spPr>
      </p:pic>
    </p:spTree>
    <p:extLst>
      <p:ext uri="{BB962C8B-B14F-4D97-AF65-F5344CB8AC3E}">
        <p14:creationId xmlns:p14="http://schemas.microsoft.com/office/powerpoint/2010/main" val="3926232986"/>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a:t>
            </a:r>
            <a:r>
              <a:rPr lang="zh-TW" altLang="en-US" dirty="0"/>
              <a:t>枚舉</a:t>
            </a:r>
          </a:p>
        </p:txBody>
      </p:sp>
      <p:sp>
        <p:nvSpPr>
          <p:cNvPr id="3" name="內容版面配置區 2"/>
          <p:cNvSpPr>
            <a:spLocks noGrp="1"/>
          </p:cNvSpPr>
          <p:nvPr>
            <p:ph idx="1"/>
          </p:nvPr>
        </p:nvSpPr>
        <p:spPr>
          <a:xfrm>
            <a:off x="251520" y="1412776"/>
            <a:ext cx="8229600" cy="4525963"/>
          </a:xfrm>
        </p:spPr>
        <p:txBody>
          <a:bodyPr>
            <a:normAutofit/>
          </a:bodyPr>
          <a:lstStyle/>
          <a:p>
            <a:pPr marL="0" indent="0">
              <a:buNone/>
            </a:pPr>
            <a:r>
              <a:rPr lang="zh-TW" altLang="en-US" b="1" dirty="0"/>
              <a:t>練習</a:t>
            </a:r>
            <a:r>
              <a:rPr lang="en-US" altLang="zh-TW" b="1" dirty="0"/>
              <a:t>1:</a:t>
            </a:r>
          </a:p>
          <a:p>
            <a:r>
              <a:rPr lang="zh-TW" altLang="en-US" dirty="0"/>
              <a:t>題目描述：從陣列裡面隨機排列所有的可能性，</a:t>
            </a:r>
            <a:r>
              <a:rPr lang="en-US" altLang="zh-TW" dirty="0"/>
              <a:t>chars = ['A', 'B', 'C']</a:t>
            </a:r>
          </a:p>
          <a:p>
            <a:pPr marL="0" indent="0">
              <a:buNone/>
            </a:pPr>
            <a:r>
              <a:rPr lang="zh-TW" altLang="en-US" b="1" dirty="0"/>
              <a:t>範例輸出</a:t>
            </a:r>
            <a:r>
              <a:rPr lang="en-US" altLang="zh-TW" b="1" dirty="0"/>
              <a:t>:</a:t>
            </a:r>
          </a:p>
          <a:p>
            <a:pPr marL="0" indent="0">
              <a:buNone/>
            </a:pPr>
            <a:r>
              <a:rPr lang="en-US" altLang="zh-TW" dirty="0"/>
              <a:t>['ABC', 'ACB', 'BAC', 'BCA', 'CAB', 'CBA']</a:t>
            </a:r>
          </a:p>
          <a:p>
            <a:pPr marL="0" indent="0">
              <a:buNone/>
            </a:pPr>
            <a:r>
              <a:rPr lang="zh-TW" altLang="en-US" b="1" dirty="0"/>
              <a:t>不管順序，答案對即可</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139</a:t>
            </a:fld>
            <a:endParaRPr lang="zh-TW" altLang="en-US"/>
          </a:p>
        </p:txBody>
      </p:sp>
    </p:spTree>
    <p:extLst>
      <p:ext uri="{BB962C8B-B14F-4D97-AF65-F5344CB8AC3E}">
        <p14:creationId xmlns:p14="http://schemas.microsoft.com/office/powerpoint/2010/main" val="1953438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14</a:t>
            </a:fld>
            <a:endParaRPr lang="zh-TW" altLang="en-US"/>
          </a:p>
        </p:txBody>
      </p:sp>
      <p:sp>
        <p:nvSpPr>
          <p:cNvPr id="4" name="文字方塊 3"/>
          <p:cNvSpPr txBox="1"/>
          <p:nvPr/>
        </p:nvSpPr>
        <p:spPr>
          <a:xfrm>
            <a:off x="539552" y="1043608"/>
            <a:ext cx="6724918" cy="553998"/>
          </a:xfrm>
          <a:prstGeom prst="rect">
            <a:avLst/>
          </a:prstGeom>
          <a:noFill/>
        </p:spPr>
        <p:txBody>
          <a:bodyPr wrap="none" rtlCol="0">
            <a:spAutoFit/>
          </a:bodyPr>
          <a:lstStyle/>
          <a:p>
            <a:r>
              <a:rPr lang="zh-TW" altLang="en-US" sz="3000" dirty="0">
                <a:latin typeface="+mj-ea"/>
                <a:ea typeface="+mj-ea"/>
              </a:rPr>
              <a:t>當你看到這個畫面就代表你成功進入了</a:t>
            </a:r>
          </a:p>
        </p:txBody>
      </p:sp>
      <p:pic>
        <p:nvPicPr>
          <p:cNvPr id="6" name="圖片 5"/>
          <p:cNvPicPr>
            <a:picLocks noChangeAspect="1"/>
          </p:cNvPicPr>
          <p:nvPr/>
        </p:nvPicPr>
        <p:blipFill>
          <a:blip r:embed="rId2"/>
          <a:stretch>
            <a:fillRect/>
          </a:stretch>
        </p:blipFill>
        <p:spPr>
          <a:xfrm>
            <a:off x="539552" y="2132856"/>
            <a:ext cx="7060600" cy="3930999"/>
          </a:xfrm>
          <a:prstGeom prst="rect">
            <a:avLst/>
          </a:prstGeom>
        </p:spPr>
      </p:pic>
    </p:spTree>
    <p:extLst>
      <p:ext uri="{BB962C8B-B14F-4D97-AF65-F5344CB8AC3E}">
        <p14:creationId xmlns:p14="http://schemas.microsoft.com/office/powerpoint/2010/main" val="1209132457"/>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520" y="-162272"/>
            <a:ext cx="8229600" cy="1143000"/>
          </a:xfrm>
        </p:spPr>
        <p:txBody>
          <a:bodyPr/>
          <a:lstStyle/>
          <a:p>
            <a:pPr algn="l"/>
            <a:r>
              <a:rPr lang="zh-TW" altLang="en-US" dirty="0"/>
              <a:t>演算法</a:t>
            </a:r>
            <a:r>
              <a:rPr lang="en-US" altLang="zh-TW" dirty="0"/>
              <a:t>– </a:t>
            </a:r>
            <a:r>
              <a:rPr lang="zh-TW" altLang="en-US" dirty="0"/>
              <a:t>枚舉</a:t>
            </a:r>
          </a:p>
        </p:txBody>
      </p:sp>
      <p:sp>
        <p:nvSpPr>
          <p:cNvPr id="3" name="內容版面配置區 2"/>
          <p:cNvSpPr>
            <a:spLocks noGrp="1"/>
          </p:cNvSpPr>
          <p:nvPr>
            <p:ph idx="1"/>
          </p:nvPr>
        </p:nvSpPr>
        <p:spPr>
          <a:xfrm>
            <a:off x="251520" y="1412776"/>
            <a:ext cx="8229600" cy="4943574"/>
          </a:xfrm>
        </p:spPr>
        <p:txBody>
          <a:bodyPr>
            <a:normAutofit/>
          </a:bodyPr>
          <a:lstStyle/>
          <a:p>
            <a:pPr marL="0" indent="0">
              <a:buNone/>
            </a:pPr>
            <a:r>
              <a:rPr lang="zh-TW" altLang="en-US" b="1" dirty="0"/>
              <a:t>練習</a:t>
            </a:r>
            <a:r>
              <a:rPr lang="en-US" altLang="zh-TW" b="1" dirty="0"/>
              <a:t>2:</a:t>
            </a:r>
          </a:p>
          <a:p>
            <a:r>
              <a:rPr lang="zh-TW" altLang="en-US" dirty="0"/>
              <a:t>題目描述：從陣列裡面隨機選</a:t>
            </a:r>
            <a:r>
              <a:rPr lang="en-US" altLang="zh-TW" dirty="0"/>
              <a:t>3</a:t>
            </a:r>
            <a:r>
              <a:rPr lang="zh-TW" altLang="en-US" dirty="0"/>
              <a:t>個排列所有的可能性，</a:t>
            </a:r>
            <a:r>
              <a:rPr lang="en-US" altLang="zh-TW" dirty="0"/>
              <a:t>chars = ['A', 'B', 'C ','D','E']</a:t>
            </a:r>
          </a:p>
          <a:p>
            <a:pPr marL="0" indent="0">
              <a:buNone/>
            </a:pPr>
            <a:r>
              <a:rPr lang="zh-TW" altLang="en-US" b="1" dirty="0"/>
              <a:t>範例輸出</a:t>
            </a:r>
            <a:r>
              <a:rPr lang="en-US" altLang="zh-TW" b="1" dirty="0"/>
              <a:t>:</a:t>
            </a:r>
          </a:p>
          <a:p>
            <a:pPr marL="0" indent="0">
              <a:buNone/>
            </a:pPr>
            <a:r>
              <a:rPr lang="en-US" altLang="zh-TW" dirty="0"/>
              <a:t>['ABC', 'ABD', 'ABE', 'ACD', 'ACE', 'ADE', 'BCD', 'BCE', 'BDE', 'CDE']</a:t>
            </a:r>
            <a:r>
              <a:rPr lang="zh-TW" altLang="en-US" b="1" dirty="0"/>
              <a:t>不管順序，答案對即可</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140</a:t>
            </a:fld>
            <a:endParaRPr lang="zh-TW" altLang="en-US"/>
          </a:p>
        </p:txBody>
      </p:sp>
      <p:sp>
        <p:nvSpPr>
          <p:cNvPr id="6" name="矩形 5"/>
          <p:cNvSpPr/>
          <p:nvPr/>
        </p:nvSpPr>
        <p:spPr>
          <a:xfrm>
            <a:off x="3811215" y="3244334"/>
            <a:ext cx="1521570" cy="369332"/>
          </a:xfrm>
          <a:prstGeom prst="rect">
            <a:avLst/>
          </a:prstGeom>
        </p:spPr>
        <p:txBody>
          <a:bodyPr wrap="none">
            <a:spAutoFit/>
          </a:bodyPr>
          <a:lstStyle/>
          <a:p>
            <a:r>
              <a:rPr lang="zh-TW" altLang="en-US" dirty="0"/>
              <a:t>演算法</a:t>
            </a:r>
            <a:r>
              <a:rPr lang="en-US" altLang="zh-TW" dirty="0"/>
              <a:t>– </a:t>
            </a:r>
            <a:r>
              <a:rPr lang="zh-TW" altLang="en-US" dirty="0"/>
              <a:t>枚舉</a:t>
            </a:r>
          </a:p>
        </p:txBody>
      </p:sp>
    </p:spTree>
    <p:extLst>
      <p:ext uri="{BB962C8B-B14F-4D97-AF65-F5344CB8AC3E}">
        <p14:creationId xmlns:p14="http://schemas.microsoft.com/office/powerpoint/2010/main" val="8213703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zh-TW" altLang="en-US" dirty="0"/>
              <a:t>線性搜尋</a:t>
            </a:r>
          </a:p>
        </p:txBody>
      </p:sp>
      <p:sp>
        <p:nvSpPr>
          <p:cNvPr id="3" name="內容版面配置區 2"/>
          <p:cNvSpPr>
            <a:spLocks noGrp="1"/>
          </p:cNvSpPr>
          <p:nvPr>
            <p:ph idx="1"/>
          </p:nvPr>
        </p:nvSpPr>
        <p:spPr>
          <a:xfrm>
            <a:off x="204217" y="1024149"/>
            <a:ext cx="8435280" cy="4525963"/>
          </a:xfrm>
        </p:spPr>
        <p:txBody>
          <a:bodyPr>
            <a:normAutofit/>
          </a:bodyPr>
          <a:lstStyle/>
          <a:p>
            <a:r>
              <a:rPr lang="en-US" altLang="zh-TW" b="1" dirty="0"/>
              <a:t>Linear Search</a:t>
            </a:r>
          </a:p>
          <a:p>
            <a:pPr lvl="1"/>
            <a:r>
              <a:rPr lang="en-US" altLang="zh-TW" b="1" dirty="0"/>
              <a:t> </a:t>
            </a:r>
            <a:r>
              <a:rPr lang="zh-TW" altLang="en-US" b="1" dirty="0"/>
              <a:t>從頭找到尾，找尋是否有這個元素</a:t>
            </a:r>
            <a:endParaRPr lang="en-US" altLang="zh-TW" b="1" dirty="0"/>
          </a:p>
        </p:txBody>
      </p:sp>
      <p:pic>
        <p:nvPicPr>
          <p:cNvPr id="4" name="圖片 3"/>
          <p:cNvPicPr>
            <a:picLocks noChangeAspect="1"/>
          </p:cNvPicPr>
          <p:nvPr/>
        </p:nvPicPr>
        <p:blipFill>
          <a:blip r:embed="rId2"/>
          <a:stretch>
            <a:fillRect/>
          </a:stretch>
        </p:blipFill>
        <p:spPr>
          <a:xfrm>
            <a:off x="755576" y="2564904"/>
            <a:ext cx="4824536" cy="2412269"/>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141</a:t>
            </a:fld>
            <a:endParaRPr lang="zh-TW" altLang="en-US"/>
          </a:p>
        </p:txBody>
      </p:sp>
    </p:spTree>
    <p:extLst>
      <p:ext uri="{BB962C8B-B14F-4D97-AF65-F5344CB8AC3E}">
        <p14:creationId xmlns:p14="http://schemas.microsoft.com/office/powerpoint/2010/main" val="913352592"/>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zh-TW" altLang="en-US" dirty="0"/>
              <a:t>二分搜</a:t>
            </a:r>
          </a:p>
        </p:txBody>
      </p:sp>
      <p:sp>
        <p:nvSpPr>
          <p:cNvPr id="3" name="內容版面配置區 2"/>
          <p:cNvSpPr>
            <a:spLocks noGrp="1"/>
          </p:cNvSpPr>
          <p:nvPr>
            <p:ph idx="1"/>
          </p:nvPr>
        </p:nvSpPr>
        <p:spPr>
          <a:xfrm>
            <a:off x="204217" y="1024149"/>
            <a:ext cx="8435280" cy="4525963"/>
          </a:xfrm>
        </p:spPr>
        <p:txBody>
          <a:bodyPr>
            <a:normAutofit/>
          </a:bodyPr>
          <a:lstStyle/>
          <a:p>
            <a:r>
              <a:rPr lang="en-US" altLang="zh-TW" b="1" dirty="0"/>
              <a:t>Binary Search</a:t>
            </a:r>
          </a:p>
          <a:p>
            <a:pPr lvl="1"/>
            <a:r>
              <a:rPr lang="en-US" altLang="zh-TW" b="1" dirty="0"/>
              <a:t> </a:t>
            </a:r>
            <a:r>
              <a:rPr lang="zh-TW" altLang="en-US" b="1" dirty="0"/>
              <a:t>先進行排序</a:t>
            </a:r>
            <a:endParaRPr lang="en-US" altLang="zh-TW" b="1" dirty="0"/>
          </a:p>
        </p:txBody>
      </p:sp>
      <p:pic>
        <p:nvPicPr>
          <p:cNvPr id="6" name="圖片 5"/>
          <p:cNvPicPr>
            <a:picLocks noChangeAspect="1"/>
          </p:cNvPicPr>
          <p:nvPr/>
        </p:nvPicPr>
        <p:blipFill>
          <a:blip r:embed="rId2"/>
          <a:stretch>
            <a:fillRect/>
          </a:stretch>
        </p:blipFill>
        <p:spPr>
          <a:xfrm>
            <a:off x="4932040" y="1268760"/>
            <a:ext cx="3940822" cy="4899400"/>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142</a:t>
            </a:fld>
            <a:endParaRPr lang="zh-TW" altLang="en-US"/>
          </a:p>
        </p:txBody>
      </p:sp>
      <p:pic>
        <p:nvPicPr>
          <p:cNvPr id="7" name="圖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649" y="2582374"/>
            <a:ext cx="4359026" cy="1136086"/>
          </a:xfrm>
          <a:prstGeom prst="rect">
            <a:avLst/>
          </a:prstGeom>
        </p:spPr>
      </p:pic>
    </p:spTree>
    <p:extLst>
      <p:ext uri="{BB962C8B-B14F-4D97-AF65-F5344CB8AC3E}">
        <p14:creationId xmlns:p14="http://schemas.microsoft.com/office/powerpoint/2010/main" val="3749484786"/>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zh-TW" altLang="en-US" dirty="0"/>
              <a:t>貪婪演算法</a:t>
            </a:r>
          </a:p>
        </p:txBody>
      </p:sp>
      <p:sp>
        <p:nvSpPr>
          <p:cNvPr id="3" name="內容版面配置區 2"/>
          <p:cNvSpPr>
            <a:spLocks noGrp="1"/>
          </p:cNvSpPr>
          <p:nvPr>
            <p:ph idx="1"/>
          </p:nvPr>
        </p:nvSpPr>
        <p:spPr>
          <a:xfrm>
            <a:off x="204217" y="1024149"/>
            <a:ext cx="8435280" cy="4525963"/>
          </a:xfrm>
        </p:spPr>
        <p:txBody>
          <a:bodyPr>
            <a:normAutofit/>
          </a:bodyPr>
          <a:lstStyle/>
          <a:p>
            <a:pPr marL="0" indent="0">
              <a:buNone/>
            </a:pPr>
            <a:r>
              <a:rPr lang="zh-TW" altLang="en-US" sz="4000" b="1" dirty="0"/>
              <a:t>何謂</a:t>
            </a:r>
            <a:r>
              <a:rPr lang="en-US" altLang="zh-TW" sz="4000" b="1" dirty="0"/>
              <a:t>Greedy:</a:t>
            </a:r>
          </a:p>
          <a:p>
            <a:pPr marL="0" indent="0">
              <a:buNone/>
            </a:pPr>
            <a:r>
              <a:rPr lang="zh-TW" altLang="en-US" sz="4000" dirty="0"/>
              <a:t>在英文上的意思是貪婪，也選擇最大利益的演算法</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143</a:t>
            </a:fld>
            <a:endParaRPr lang="zh-TW" altLang="en-US"/>
          </a:p>
        </p:txBody>
      </p:sp>
    </p:spTree>
    <p:extLst>
      <p:ext uri="{BB962C8B-B14F-4D97-AF65-F5344CB8AC3E}">
        <p14:creationId xmlns:p14="http://schemas.microsoft.com/office/powerpoint/2010/main" val="51305569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zh-TW" altLang="en-US" dirty="0"/>
              <a:t>貪婪演算法</a:t>
            </a:r>
          </a:p>
        </p:txBody>
      </p:sp>
      <p:sp>
        <p:nvSpPr>
          <p:cNvPr id="3" name="內容版面配置區 2"/>
          <p:cNvSpPr>
            <a:spLocks noGrp="1"/>
          </p:cNvSpPr>
          <p:nvPr>
            <p:ph idx="1"/>
          </p:nvPr>
        </p:nvSpPr>
        <p:spPr>
          <a:xfrm>
            <a:off x="204217" y="1024149"/>
            <a:ext cx="8435280" cy="4525963"/>
          </a:xfrm>
        </p:spPr>
        <p:txBody>
          <a:bodyPr>
            <a:normAutofit fontScale="92500" lnSpcReduction="20000"/>
          </a:bodyPr>
          <a:lstStyle/>
          <a:p>
            <a:pPr marL="0" indent="0">
              <a:buNone/>
            </a:pPr>
            <a:r>
              <a:rPr lang="zh-TW" altLang="en-US" sz="4000" b="1" dirty="0"/>
              <a:t>範例</a:t>
            </a:r>
            <a:r>
              <a:rPr lang="en-US" altLang="zh-TW" sz="4000" b="1" dirty="0"/>
              <a:t>1:</a:t>
            </a:r>
          </a:p>
          <a:p>
            <a:pPr marL="0" indent="0">
              <a:buNone/>
            </a:pPr>
            <a:r>
              <a:rPr lang="zh-TW" altLang="en-US" dirty="0"/>
              <a:t>問題描述：假設你是一個收銀員，需要找回最少的硬幣組合來給客戶找零。給定一個金額</a:t>
            </a:r>
            <a:r>
              <a:rPr lang="en-US" altLang="zh-TW" dirty="0"/>
              <a:t>amount</a:t>
            </a:r>
            <a:r>
              <a:rPr lang="zh-TW" altLang="en-US" dirty="0"/>
              <a:t>，以及一組可用的硬幣面值</a:t>
            </a:r>
            <a:r>
              <a:rPr lang="en-US" altLang="zh-TW" dirty="0"/>
              <a:t>coins</a:t>
            </a:r>
            <a:r>
              <a:rPr lang="zh-TW" altLang="en-US" dirty="0"/>
              <a:t>，請找出給定金額的最少硬幣數量。</a:t>
            </a:r>
            <a:endParaRPr lang="en-US" altLang="zh-TW" dirty="0"/>
          </a:p>
          <a:p>
            <a:pPr marL="0" indent="0">
              <a:buNone/>
            </a:pPr>
            <a:r>
              <a:rPr lang="en-US" altLang="zh-TW" dirty="0"/>
              <a:t>amount = 72</a:t>
            </a:r>
          </a:p>
          <a:p>
            <a:pPr marL="0" indent="0">
              <a:buNone/>
            </a:pPr>
            <a:endParaRPr lang="en-US" altLang="zh-TW" dirty="0"/>
          </a:p>
          <a:p>
            <a:pPr marL="0" indent="0">
              <a:buNone/>
            </a:pPr>
            <a:r>
              <a:rPr lang="zh-TW" altLang="en-US" sz="4000" dirty="0"/>
              <a:t>範例輸出</a:t>
            </a:r>
            <a:r>
              <a:rPr lang="en-US" altLang="zh-TW" sz="4000" dirty="0"/>
              <a:t>:</a:t>
            </a:r>
          </a:p>
          <a:p>
            <a:pPr marL="0" indent="0">
              <a:buNone/>
            </a:pPr>
            <a:r>
              <a:rPr lang="en-US" altLang="zh-TW" sz="4000" dirty="0"/>
              <a:t>6</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144</a:t>
            </a:fld>
            <a:endParaRPr lang="zh-TW" altLang="en-US"/>
          </a:p>
        </p:txBody>
      </p:sp>
    </p:spTree>
    <p:extLst>
      <p:ext uri="{BB962C8B-B14F-4D97-AF65-F5344CB8AC3E}">
        <p14:creationId xmlns:p14="http://schemas.microsoft.com/office/powerpoint/2010/main" val="297641265"/>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zh-TW" altLang="en-US" dirty="0"/>
              <a:t>貪婪演算法</a:t>
            </a:r>
          </a:p>
        </p:txBody>
      </p:sp>
      <p:sp>
        <p:nvSpPr>
          <p:cNvPr id="3" name="內容版面配置區 2"/>
          <p:cNvSpPr>
            <a:spLocks noGrp="1"/>
          </p:cNvSpPr>
          <p:nvPr>
            <p:ph idx="1"/>
          </p:nvPr>
        </p:nvSpPr>
        <p:spPr>
          <a:xfrm>
            <a:off x="204217" y="1024149"/>
            <a:ext cx="8435280" cy="4525963"/>
          </a:xfrm>
        </p:spPr>
        <p:txBody>
          <a:bodyPr>
            <a:normAutofit/>
          </a:bodyPr>
          <a:lstStyle/>
          <a:p>
            <a:pPr marL="0" indent="0">
              <a:buNone/>
            </a:pPr>
            <a:r>
              <a:rPr lang="zh-TW" altLang="en-US" sz="4000" b="1" dirty="0"/>
              <a:t>範例答案</a:t>
            </a:r>
            <a:r>
              <a:rPr lang="en-US" altLang="zh-TW" sz="4000" b="1" dirty="0"/>
              <a:t>:</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145</a:t>
            </a:fld>
            <a:endParaRPr lang="zh-TW" altLang="en-US"/>
          </a:p>
        </p:txBody>
      </p:sp>
      <p:pic>
        <p:nvPicPr>
          <p:cNvPr id="5" name="圖片 4"/>
          <p:cNvPicPr>
            <a:picLocks noChangeAspect="1"/>
          </p:cNvPicPr>
          <p:nvPr/>
        </p:nvPicPr>
        <p:blipFill>
          <a:blip r:embed="rId3"/>
          <a:stretch>
            <a:fillRect/>
          </a:stretch>
        </p:blipFill>
        <p:spPr>
          <a:xfrm>
            <a:off x="495622" y="1813876"/>
            <a:ext cx="8143875" cy="4067175"/>
          </a:xfrm>
          <a:prstGeom prst="rect">
            <a:avLst/>
          </a:prstGeom>
        </p:spPr>
      </p:pic>
    </p:spTree>
    <p:extLst>
      <p:ext uri="{BB962C8B-B14F-4D97-AF65-F5344CB8AC3E}">
        <p14:creationId xmlns:p14="http://schemas.microsoft.com/office/powerpoint/2010/main" val="38074108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zh-TW" altLang="en-US" dirty="0"/>
              <a:t>貪婪演算法</a:t>
            </a:r>
          </a:p>
        </p:txBody>
      </p:sp>
      <p:sp>
        <p:nvSpPr>
          <p:cNvPr id="3" name="內容版面配置區 2"/>
          <p:cNvSpPr>
            <a:spLocks noGrp="1"/>
          </p:cNvSpPr>
          <p:nvPr>
            <p:ph idx="1"/>
          </p:nvPr>
        </p:nvSpPr>
        <p:spPr>
          <a:xfrm>
            <a:off x="204217" y="1024149"/>
            <a:ext cx="8435280" cy="4525963"/>
          </a:xfrm>
        </p:spPr>
        <p:txBody>
          <a:bodyPr>
            <a:normAutofit/>
          </a:bodyPr>
          <a:lstStyle/>
          <a:p>
            <a:pPr marL="0" indent="0">
              <a:buNone/>
            </a:pPr>
            <a:r>
              <a:rPr lang="zh-TW" altLang="en-US" sz="4000" b="1" dirty="0"/>
              <a:t>練習</a:t>
            </a:r>
            <a:r>
              <a:rPr lang="en-US" altLang="zh-TW" sz="4000" b="1" dirty="0"/>
              <a:t>1:</a:t>
            </a:r>
          </a:p>
          <a:p>
            <a:pPr marL="0" indent="0">
              <a:buNone/>
            </a:pPr>
            <a:r>
              <a:rPr lang="zh-TW" altLang="en-US" dirty="0"/>
              <a:t>給定一個整數陣列</a:t>
            </a:r>
            <a:r>
              <a:rPr lang="en-US" altLang="zh-TW" dirty="0" err="1"/>
              <a:t>nums</a:t>
            </a:r>
            <a:r>
              <a:rPr lang="zh-TW" altLang="en-US" dirty="0"/>
              <a:t>，找到該陣列中連續子數組的最大和。</a:t>
            </a:r>
            <a:endParaRPr lang="en-US" altLang="zh-TW" dirty="0"/>
          </a:p>
          <a:p>
            <a:pPr marL="0" indent="0">
              <a:buNone/>
            </a:pPr>
            <a:endParaRPr lang="en-US" altLang="zh-TW" dirty="0"/>
          </a:p>
          <a:p>
            <a:pPr marL="0" indent="0">
              <a:buNone/>
            </a:pPr>
            <a:r>
              <a:rPr lang="en-US" altLang="zh-TW" sz="6600" b="1" dirty="0">
                <a:solidFill>
                  <a:srgbClr val="FF0000"/>
                </a:solidFill>
              </a:rPr>
              <a:t>Hint:</a:t>
            </a:r>
            <a:r>
              <a:rPr lang="zh-TW" altLang="en-US" sz="6600" b="1" dirty="0">
                <a:solidFill>
                  <a:srgbClr val="FF0000"/>
                </a:solidFill>
              </a:rPr>
              <a:t>前綴和</a:t>
            </a:r>
            <a:r>
              <a:rPr lang="en-US" altLang="zh-TW" sz="6600" b="1" dirty="0">
                <a:solidFill>
                  <a:srgbClr val="FF0000"/>
                </a:solidFill>
              </a:rPr>
              <a:t>!</a:t>
            </a:r>
          </a:p>
          <a:p>
            <a:pPr marL="0" indent="0">
              <a:buNone/>
            </a:pP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146</a:t>
            </a:fld>
            <a:endParaRPr lang="zh-TW" altLang="en-US" dirty="0"/>
          </a:p>
        </p:txBody>
      </p:sp>
    </p:spTree>
    <p:extLst>
      <p:ext uri="{BB962C8B-B14F-4D97-AF65-F5344CB8AC3E}">
        <p14:creationId xmlns:p14="http://schemas.microsoft.com/office/powerpoint/2010/main" val="534260132"/>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zh-TW" altLang="en-US" dirty="0"/>
              <a:t>貪婪演算法</a:t>
            </a:r>
          </a:p>
        </p:txBody>
      </p:sp>
      <p:sp>
        <p:nvSpPr>
          <p:cNvPr id="3" name="內容版面配置區 2"/>
          <p:cNvSpPr>
            <a:spLocks noGrp="1"/>
          </p:cNvSpPr>
          <p:nvPr>
            <p:ph idx="1"/>
          </p:nvPr>
        </p:nvSpPr>
        <p:spPr>
          <a:xfrm>
            <a:off x="251520" y="1020079"/>
            <a:ext cx="8435280" cy="4525963"/>
          </a:xfrm>
        </p:spPr>
        <p:txBody>
          <a:bodyPr>
            <a:normAutofit/>
          </a:bodyPr>
          <a:lstStyle/>
          <a:p>
            <a:pPr marL="0" indent="0">
              <a:buNone/>
            </a:pPr>
            <a:r>
              <a:rPr lang="en-US" altLang="zh-TW" sz="4000" b="1" dirty="0"/>
              <a:t>Hint</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147</a:t>
            </a:fld>
            <a:endParaRPr lang="zh-TW" altLang="en-US"/>
          </a:p>
        </p:txBody>
      </p:sp>
      <p:pic>
        <p:nvPicPr>
          <p:cNvPr id="5" name="圖片 4"/>
          <p:cNvPicPr>
            <a:picLocks noChangeAspect="1"/>
          </p:cNvPicPr>
          <p:nvPr/>
        </p:nvPicPr>
        <p:blipFill>
          <a:blip r:embed="rId3"/>
          <a:stretch>
            <a:fillRect/>
          </a:stretch>
        </p:blipFill>
        <p:spPr>
          <a:xfrm>
            <a:off x="1187624" y="1916832"/>
            <a:ext cx="5362394" cy="4439518"/>
          </a:xfrm>
          <a:prstGeom prst="rect">
            <a:avLst/>
          </a:prstGeom>
        </p:spPr>
      </p:pic>
    </p:spTree>
    <p:extLst>
      <p:ext uri="{BB962C8B-B14F-4D97-AF65-F5344CB8AC3E}">
        <p14:creationId xmlns:p14="http://schemas.microsoft.com/office/powerpoint/2010/main" val="1549679359"/>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DFS</a:t>
            </a:r>
            <a:endParaRPr lang="zh-TW" altLang="en-US" dirty="0"/>
          </a:p>
        </p:txBody>
      </p:sp>
      <p:sp>
        <p:nvSpPr>
          <p:cNvPr id="3" name="內容版面配置區 2"/>
          <p:cNvSpPr>
            <a:spLocks noGrp="1"/>
          </p:cNvSpPr>
          <p:nvPr>
            <p:ph idx="1"/>
          </p:nvPr>
        </p:nvSpPr>
        <p:spPr>
          <a:xfrm>
            <a:off x="204217" y="1024149"/>
            <a:ext cx="8435280" cy="4525963"/>
          </a:xfrm>
        </p:spPr>
        <p:txBody>
          <a:bodyPr>
            <a:normAutofit/>
          </a:bodyPr>
          <a:lstStyle/>
          <a:p>
            <a:pPr marL="0" indent="0">
              <a:buNone/>
            </a:pPr>
            <a:r>
              <a:rPr lang="zh-TW" altLang="en-US" sz="4000" b="1" dirty="0"/>
              <a:t>何謂</a:t>
            </a:r>
            <a:r>
              <a:rPr lang="en-US" altLang="zh-TW" sz="4000" b="1" dirty="0"/>
              <a:t>DFS:</a:t>
            </a:r>
          </a:p>
          <a:p>
            <a:pPr marL="0" indent="0">
              <a:buNone/>
            </a:pPr>
            <a:r>
              <a:rPr lang="zh-TW" altLang="en-US" dirty="0"/>
              <a:t>深度優先搜尋</a:t>
            </a:r>
            <a:r>
              <a:rPr lang="en-US" altLang="zh-TW" dirty="0"/>
              <a:t>(Depth-First </a:t>
            </a:r>
            <a:r>
              <a:rPr lang="en-US" altLang="zh-TW" dirty="0" err="1"/>
              <a:t>Search,DFS</a:t>
            </a:r>
            <a:r>
              <a:rPr lang="en-US" altLang="zh-TW" dirty="0"/>
              <a:t>)</a:t>
            </a:r>
            <a:r>
              <a:rPr lang="zh-TW" altLang="en-US" dirty="0"/>
              <a:t>與廣度優先搜尋</a:t>
            </a:r>
            <a:r>
              <a:rPr lang="en-US" altLang="zh-TW" dirty="0"/>
              <a:t>(Breadth-First Search, BFS)</a:t>
            </a:r>
            <a:r>
              <a:rPr lang="zh-TW" altLang="en-US" dirty="0"/>
              <a:t>，是可以用來走訪或搜尋樹節點與圖頂點的演算法，先前介紹的二元樹走訪就是使用上述方法走訪各節點，這邊以圖結構來介紹。</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148</a:t>
            </a:fld>
            <a:endParaRPr lang="zh-TW" altLang="en-US"/>
          </a:p>
        </p:txBody>
      </p:sp>
    </p:spTree>
    <p:extLst>
      <p:ext uri="{BB962C8B-B14F-4D97-AF65-F5344CB8AC3E}">
        <p14:creationId xmlns:p14="http://schemas.microsoft.com/office/powerpoint/2010/main" val="3855431925"/>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DFS/BFS</a:t>
            </a:r>
            <a:endParaRPr lang="zh-TW" altLang="en-US" dirty="0"/>
          </a:p>
        </p:txBody>
      </p:sp>
      <p:sp>
        <p:nvSpPr>
          <p:cNvPr id="3" name="內容版面配置區 2"/>
          <p:cNvSpPr>
            <a:spLocks noGrp="1"/>
          </p:cNvSpPr>
          <p:nvPr>
            <p:ph idx="1"/>
          </p:nvPr>
        </p:nvSpPr>
        <p:spPr>
          <a:xfrm>
            <a:off x="204217" y="1024149"/>
            <a:ext cx="8435280" cy="4525963"/>
          </a:xfrm>
        </p:spPr>
        <p:txBody>
          <a:bodyPr>
            <a:normAutofit/>
          </a:bodyPr>
          <a:lstStyle/>
          <a:p>
            <a:pPr marL="0" indent="0">
              <a:buNone/>
            </a:pPr>
            <a:r>
              <a:rPr lang="zh-TW" altLang="en-US" sz="4000" b="1" dirty="0"/>
              <a:t>何謂</a:t>
            </a:r>
            <a:r>
              <a:rPr lang="en-US" altLang="zh-TW" sz="4000" b="1" dirty="0"/>
              <a:t>DFS:</a:t>
            </a:r>
          </a:p>
          <a:p>
            <a:pPr marL="0" indent="0">
              <a:buNone/>
            </a:pPr>
            <a:r>
              <a:rPr lang="zh-TW" altLang="en-US" dirty="0"/>
              <a:t>深度優先搜尋</a:t>
            </a:r>
            <a:r>
              <a:rPr lang="en-US" altLang="zh-TW" dirty="0"/>
              <a:t>(Depth-First </a:t>
            </a:r>
            <a:r>
              <a:rPr lang="en-US" altLang="zh-TW" dirty="0" err="1"/>
              <a:t>Search,DFS</a:t>
            </a:r>
            <a:r>
              <a:rPr lang="en-US" altLang="zh-TW" dirty="0"/>
              <a:t>)</a:t>
            </a:r>
            <a:r>
              <a:rPr lang="zh-TW" altLang="en-US" dirty="0"/>
              <a:t>與廣度優先搜尋</a:t>
            </a:r>
            <a:r>
              <a:rPr lang="en-US" altLang="zh-TW" dirty="0"/>
              <a:t>(Breadth-First Search, BFS)</a:t>
            </a:r>
            <a:r>
              <a:rPr lang="zh-TW" altLang="en-US" dirty="0"/>
              <a:t>，是可以用來走訪或搜尋樹節點與圖頂點的演算法，先前介紹的二元樹走訪就是使用上述方法走訪各節點，這邊以圖結構來介紹。</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149</a:t>
            </a:fld>
            <a:endParaRPr lang="zh-TW" altLang="en-US"/>
          </a:p>
        </p:txBody>
      </p:sp>
    </p:spTree>
    <p:extLst>
      <p:ext uri="{BB962C8B-B14F-4D97-AF65-F5344CB8AC3E}">
        <p14:creationId xmlns:p14="http://schemas.microsoft.com/office/powerpoint/2010/main" val="14068167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15</a:t>
            </a:fld>
            <a:endParaRPr lang="zh-TW" altLang="en-US"/>
          </a:p>
        </p:txBody>
      </p:sp>
      <p:sp>
        <p:nvSpPr>
          <p:cNvPr id="4" name="文字方塊 3"/>
          <p:cNvSpPr txBox="1"/>
          <p:nvPr/>
        </p:nvSpPr>
        <p:spPr>
          <a:xfrm>
            <a:off x="438467" y="1074504"/>
            <a:ext cx="6513322" cy="1015663"/>
          </a:xfrm>
          <a:prstGeom prst="rect">
            <a:avLst/>
          </a:prstGeom>
          <a:noFill/>
        </p:spPr>
        <p:txBody>
          <a:bodyPr wrap="none" rtlCol="0">
            <a:spAutoFit/>
          </a:bodyPr>
          <a:lstStyle/>
          <a:p>
            <a:r>
              <a:rPr lang="en-US" altLang="zh-TW" sz="3000" dirty="0">
                <a:latin typeface="+mj-ea"/>
                <a:ea typeface="+mj-ea"/>
              </a:rPr>
              <a:t>Bash mode:</a:t>
            </a:r>
            <a:r>
              <a:rPr lang="zh-TW" altLang="en-US" sz="3000" dirty="0">
                <a:latin typeface="+mj-ea"/>
                <a:ea typeface="+mj-ea"/>
              </a:rPr>
              <a:t>可以一行行輸入直接執行</a:t>
            </a:r>
            <a:endParaRPr lang="en-US" altLang="zh-TW" sz="3000" dirty="0">
              <a:latin typeface="+mj-ea"/>
              <a:ea typeface="+mj-ea"/>
            </a:endParaRPr>
          </a:p>
          <a:p>
            <a:r>
              <a:rPr lang="zh-TW" altLang="en-US" sz="3000" dirty="0">
                <a:latin typeface="+mj-ea"/>
                <a:ea typeface="+mj-ea"/>
              </a:rPr>
              <a:t>缺點</a:t>
            </a:r>
            <a:r>
              <a:rPr lang="en-US" altLang="zh-TW" sz="3000" dirty="0">
                <a:latin typeface="+mj-ea"/>
                <a:ea typeface="+mj-ea"/>
              </a:rPr>
              <a:t>:</a:t>
            </a:r>
            <a:r>
              <a:rPr lang="zh-TW" altLang="en-US" sz="3000" dirty="0">
                <a:latin typeface="+mj-ea"/>
                <a:ea typeface="+mj-ea"/>
              </a:rPr>
              <a:t>就是一次只能打一行</a:t>
            </a:r>
          </a:p>
        </p:txBody>
      </p:sp>
      <p:pic>
        <p:nvPicPr>
          <p:cNvPr id="6" name="圖片 5"/>
          <p:cNvPicPr>
            <a:picLocks noChangeAspect="1"/>
          </p:cNvPicPr>
          <p:nvPr/>
        </p:nvPicPr>
        <p:blipFill>
          <a:blip r:embed="rId2"/>
          <a:stretch>
            <a:fillRect/>
          </a:stretch>
        </p:blipFill>
        <p:spPr>
          <a:xfrm>
            <a:off x="611560" y="2564904"/>
            <a:ext cx="6329909" cy="3396096"/>
          </a:xfrm>
          <a:prstGeom prst="rect">
            <a:avLst/>
          </a:prstGeom>
        </p:spPr>
      </p:pic>
      <p:pic>
        <p:nvPicPr>
          <p:cNvPr id="8194" name="Picture 2" descr="コンピューター | かわいいフリー素材集 いらすとや"/>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4288" y="4444175"/>
            <a:ext cx="17145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385380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DFS/BFS</a:t>
            </a:r>
            <a:endParaRPr lang="zh-TW" altLang="en-US" dirty="0"/>
          </a:p>
        </p:txBody>
      </p:sp>
      <p:sp>
        <p:nvSpPr>
          <p:cNvPr id="3" name="內容版面配置區 2"/>
          <p:cNvSpPr>
            <a:spLocks noGrp="1"/>
          </p:cNvSpPr>
          <p:nvPr>
            <p:ph idx="1"/>
          </p:nvPr>
        </p:nvSpPr>
        <p:spPr>
          <a:xfrm>
            <a:off x="204217" y="1024149"/>
            <a:ext cx="8435280" cy="4525963"/>
          </a:xfrm>
        </p:spPr>
        <p:txBody>
          <a:bodyPr>
            <a:normAutofit/>
          </a:bodyPr>
          <a:lstStyle/>
          <a:p>
            <a:pPr marL="0" indent="0">
              <a:buNone/>
            </a:pPr>
            <a:r>
              <a:rPr lang="zh-TW" altLang="en-US" sz="4000" b="1" dirty="0"/>
              <a:t>何謂</a:t>
            </a:r>
            <a:r>
              <a:rPr lang="en-US" altLang="zh-TW" sz="4000" b="1" dirty="0"/>
              <a:t>BFS:</a:t>
            </a:r>
          </a:p>
          <a:p>
            <a:pPr marL="0" indent="0">
              <a:buNone/>
            </a:pPr>
            <a:r>
              <a:rPr lang="en-US" altLang="zh-CN" dirty="0"/>
              <a:t>BFS</a:t>
            </a:r>
            <a:r>
              <a:rPr lang="zh-CN" altLang="en-US" dirty="0"/>
              <a:t>（</a:t>
            </a:r>
            <a:r>
              <a:rPr lang="zh-TW" altLang="en-US" dirty="0"/>
              <a:t>廣</a:t>
            </a:r>
            <a:r>
              <a:rPr lang="zh-CN" altLang="en-US" dirty="0"/>
              <a:t>度</a:t>
            </a:r>
            <a:r>
              <a:rPr lang="zh-TW" altLang="en-US" dirty="0"/>
              <a:t>優</a:t>
            </a:r>
            <a:r>
              <a:rPr lang="zh-CN" altLang="en-US" dirty="0"/>
              <a:t>先搜索）是一种</a:t>
            </a:r>
            <a:r>
              <a:rPr lang="zh-TW" altLang="en-US" dirty="0"/>
              <a:t>圖</a:t>
            </a:r>
            <a:r>
              <a:rPr lang="zh-CN" altLang="en-US" dirty="0"/>
              <a:t>形搜索算法，用于在</a:t>
            </a:r>
            <a:r>
              <a:rPr lang="zh-TW" altLang="en-US" dirty="0"/>
              <a:t>圖</a:t>
            </a:r>
            <a:r>
              <a:rPr lang="zh-CN" altLang="en-US" dirty="0"/>
              <a:t>形或</a:t>
            </a:r>
            <a:r>
              <a:rPr lang="zh-TW" altLang="en-US" dirty="0"/>
              <a:t>數</a:t>
            </a:r>
            <a:r>
              <a:rPr lang="zh-CN" altLang="en-US" dirty="0"/>
              <a:t>数据</a:t>
            </a:r>
            <a:r>
              <a:rPr lang="zh-TW" altLang="en-US" dirty="0"/>
              <a:t>結構</a:t>
            </a:r>
            <a:r>
              <a:rPr lang="zh-CN" altLang="en-US" dirty="0"/>
              <a:t>中遍</a:t>
            </a:r>
            <a:r>
              <a:rPr lang="zh-TW" altLang="en-US" dirty="0"/>
              <a:t>歷</a:t>
            </a:r>
            <a:r>
              <a:rPr lang="zh-CN" altLang="en-US" dirty="0"/>
              <a:t>或搜索</a:t>
            </a:r>
            <a:r>
              <a:rPr lang="zh-TW" altLang="en-US" dirty="0"/>
              <a:t>節</a:t>
            </a:r>
            <a:r>
              <a:rPr lang="zh-CN" altLang="en-US" dirty="0"/>
              <a:t>点。</a:t>
            </a:r>
            <a:r>
              <a:rPr lang="en-US" altLang="zh-CN" dirty="0"/>
              <a:t>BFS</a:t>
            </a:r>
            <a:r>
              <a:rPr lang="zh-CN" altLang="en-US" dirty="0"/>
              <a:t>从起始</a:t>
            </a:r>
            <a:r>
              <a:rPr lang="zh-TW" altLang="en-US" dirty="0"/>
              <a:t>節</a:t>
            </a:r>
            <a:r>
              <a:rPr lang="zh-CN" altLang="en-US" dirty="0"/>
              <a:t>点开始，逐</a:t>
            </a:r>
            <a:r>
              <a:rPr lang="zh-TW" altLang="en-US" dirty="0"/>
              <a:t>層</a:t>
            </a:r>
            <a:r>
              <a:rPr lang="zh-CN" altLang="en-US" dirty="0"/>
              <a:t>地</a:t>
            </a:r>
            <a:r>
              <a:rPr lang="zh-TW" altLang="en-US" dirty="0"/>
              <a:t>訪問</a:t>
            </a:r>
            <a:r>
              <a:rPr lang="zh-CN" altLang="en-US" dirty="0"/>
              <a:t>其</a:t>
            </a:r>
            <a:r>
              <a:rPr lang="zh-TW" altLang="en-US" dirty="0"/>
              <a:t>鄰居節點</a:t>
            </a:r>
            <a:r>
              <a:rPr lang="zh-CN" altLang="en-US" dirty="0"/>
              <a:t>，直到找到目标</a:t>
            </a:r>
            <a:r>
              <a:rPr lang="zh-TW" altLang="en-US" dirty="0"/>
              <a:t>節點</a:t>
            </a:r>
            <a:r>
              <a:rPr lang="zh-CN" altLang="en-US" dirty="0"/>
              <a:t>或遍</a:t>
            </a:r>
            <a:r>
              <a:rPr lang="zh-TW" altLang="en-US" dirty="0"/>
              <a:t>歷</a:t>
            </a:r>
            <a:r>
              <a:rPr lang="zh-CN" altLang="en-US" dirty="0"/>
              <a:t>完整个图形。</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150</a:t>
            </a:fld>
            <a:endParaRPr lang="zh-TW" altLang="en-US"/>
          </a:p>
        </p:txBody>
      </p:sp>
    </p:spTree>
    <p:extLst>
      <p:ext uri="{BB962C8B-B14F-4D97-AF65-F5344CB8AC3E}">
        <p14:creationId xmlns:p14="http://schemas.microsoft.com/office/powerpoint/2010/main" val="2589714924"/>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DFS/BFS</a:t>
            </a:r>
            <a:endParaRPr lang="zh-TW" altLang="en-US" dirty="0"/>
          </a:p>
        </p:txBody>
      </p:sp>
      <p:sp>
        <p:nvSpPr>
          <p:cNvPr id="3" name="內容版面配置區 2"/>
          <p:cNvSpPr>
            <a:spLocks noGrp="1"/>
          </p:cNvSpPr>
          <p:nvPr>
            <p:ph idx="1"/>
          </p:nvPr>
        </p:nvSpPr>
        <p:spPr>
          <a:xfrm>
            <a:off x="204217" y="1024149"/>
            <a:ext cx="8435280" cy="4525963"/>
          </a:xfrm>
        </p:spPr>
        <p:txBody>
          <a:bodyPr>
            <a:normAutofit/>
          </a:bodyPr>
          <a:lstStyle/>
          <a:p>
            <a:pPr marL="0" indent="0">
              <a:buNone/>
            </a:pPr>
            <a:r>
              <a:rPr lang="en-US" altLang="zh-TW" sz="4000" b="1" dirty="0"/>
              <a:t>DFS+BFS</a:t>
            </a:r>
            <a:r>
              <a:rPr lang="zh-TW" altLang="en-US" sz="4000" b="1" dirty="0"/>
              <a:t> 概念講解</a:t>
            </a:r>
            <a:r>
              <a:rPr lang="en-US" altLang="zh-TW" sz="4000" b="1" dirty="0"/>
              <a:t>:</a:t>
            </a:r>
          </a:p>
          <a:p>
            <a:pPr marL="0" indent="0">
              <a:buNone/>
            </a:pPr>
            <a:r>
              <a:rPr lang="zh-TW" altLang="en-US" sz="4000" b="1" dirty="0"/>
              <a:t>基本上就是之前講的前序式</a:t>
            </a:r>
            <a:r>
              <a:rPr lang="en-US" altLang="zh-TW" sz="4000" b="1" dirty="0"/>
              <a:t>/</a:t>
            </a:r>
            <a:r>
              <a:rPr lang="zh-TW" altLang="en-US" sz="4000" b="1" dirty="0"/>
              <a:t>中序式</a:t>
            </a:r>
            <a:endParaRPr lang="en-US" altLang="zh-TW" sz="4000" b="1"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151</a:t>
            </a:fld>
            <a:endParaRPr lang="zh-TW" altLang="en-US"/>
          </a:p>
        </p:txBody>
      </p:sp>
      <p:pic>
        <p:nvPicPr>
          <p:cNvPr id="20484" name="Picture 4" descr="https://yuihuang.com/wp-content/uploads/2020/02/dfs_bfs-1024x42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397" y="2887097"/>
            <a:ext cx="8280920" cy="34692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6783357"/>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DFS/BFS</a:t>
            </a:r>
            <a:endParaRPr lang="zh-TW" altLang="en-US" dirty="0"/>
          </a:p>
        </p:txBody>
      </p:sp>
      <p:sp>
        <p:nvSpPr>
          <p:cNvPr id="3" name="內容版面配置區 2"/>
          <p:cNvSpPr>
            <a:spLocks noGrp="1"/>
          </p:cNvSpPr>
          <p:nvPr>
            <p:ph idx="1"/>
          </p:nvPr>
        </p:nvSpPr>
        <p:spPr>
          <a:xfrm>
            <a:off x="204217" y="1024149"/>
            <a:ext cx="8435280" cy="4525963"/>
          </a:xfrm>
        </p:spPr>
        <p:txBody>
          <a:bodyPr>
            <a:normAutofit/>
          </a:bodyPr>
          <a:lstStyle/>
          <a:p>
            <a:pPr marL="0" indent="0">
              <a:buNone/>
            </a:pPr>
            <a:r>
              <a:rPr lang="en-US" altLang="zh-TW" sz="4000" b="1" dirty="0"/>
              <a:t>DFS+BFS</a:t>
            </a:r>
            <a:r>
              <a:rPr lang="zh-TW" altLang="en-US" sz="4000" b="1" dirty="0"/>
              <a:t> 概念講解</a:t>
            </a:r>
            <a:r>
              <a:rPr lang="en-US" altLang="zh-TW" sz="4000" b="1" dirty="0"/>
              <a:t>:</a:t>
            </a:r>
          </a:p>
          <a:p>
            <a:pPr marL="0" indent="0">
              <a:buNone/>
            </a:pPr>
            <a:r>
              <a:rPr lang="zh-TW" altLang="en-US" sz="4000" b="1" dirty="0"/>
              <a:t>基本上就是之前講的前序式</a:t>
            </a:r>
            <a:r>
              <a:rPr lang="en-US" altLang="zh-TW" sz="4000" b="1" dirty="0"/>
              <a:t>/</a:t>
            </a:r>
            <a:r>
              <a:rPr lang="zh-TW" altLang="en-US" sz="4000" b="1" dirty="0"/>
              <a:t>中序式</a:t>
            </a:r>
            <a:endParaRPr lang="en-US" altLang="zh-TW" sz="4000" b="1"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152</a:t>
            </a:fld>
            <a:endParaRPr lang="zh-TW" altLang="en-US"/>
          </a:p>
        </p:txBody>
      </p:sp>
      <p:pic>
        <p:nvPicPr>
          <p:cNvPr id="20484" name="Picture 4" descr="https://yuihuang.com/wp-content/uploads/2020/02/dfs_bfs-1024x42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397" y="2887097"/>
            <a:ext cx="8280920" cy="34692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0660519"/>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DFS/BFS</a:t>
            </a:r>
            <a:endParaRPr lang="zh-TW" altLang="en-US" dirty="0"/>
          </a:p>
        </p:txBody>
      </p:sp>
      <p:sp>
        <p:nvSpPr>
          <p:cNvPr id="3" name="內容版面配置區 2"/>
          <p:cNvSpPr>
            <a:spLocks noGrp="1"/>
          </p:cNvSpPr>
          <p:nvPr>
            <p:ph idx="1"/>
          </p:nvPr>
        </p:nvSpPr>
        <p:spPr>
          <a:xfrm>
            <a:off x="204217" y="1024149"/>
            <a:ext cx="8435280" cy="5501195"/>
          </a:xfrm>
        </p:spPr>
        <p:txBody>
          <a:bodyPr>
            <a:normAutofit fontScale="85000" lnSpcReduction="20000"/>
          </a:bodyPr>
          <a:lstStyle/>
          <a:p>
            <a:pPr marL="0" indent="0">
              <a:buNone/>
            </a:pPr>
            <a:r>
              <a:rPr lang="zh-TW" altLang="en-US" sz="4000" b="1" dirty="0"/>
              <a:t>範例</a:t>
            </a:r>
            <a:r>
              <a:rPr lang="en-US" altLang="zh-TW" sz="4000" b="1" dirty="0"/>
              <a:t>1:</a:t>
            </a:r>
          </a:p>
          <a:p>
            <a:pPr marL="0" indent="0">
              <a:buNone/>
            </a:pPr>
            <a:r>
              <a:rPr lang="zh-TW" altLang="en-US" dirty="0"/>
              <a:t>給定一個有向圖，圖中的每個節點都有一個非負整數權重，表示從該節點到終點的距離。請使用深度優先搜索（</a:t>
            </a:r>
            <a:r>
              <a:rPr lang="en-US" altLang="zh-TW" dirty="0"/>
              <a:t>DFS</a:t>
            </a:r>
            <a:r>
              <a:rPr lang="zh-TW" altLang="en-US" dirty="0"/>
              <a:t>）找到從起點 </a:t>
            </a:r>
            <a:r>
              <a:rPr lang="en-US" altLang="zh-TW" dirty="0"/>
              <a:t>A </a:t>
            </a:r>
            <a:r>
              <a:rPr lang="zh-TW" altLang="en-US" dirty="0"/>
              <a:t>到終點的最短路徑。</a:t>
            </a:r>
            <a:endParaRPr lang="en-US" altLang="zh-TW" dirty="0"/>
          </a:p>
          <a:p>
            <a:pPr marL="0" indent="0">
              <a:buNone/>
            </a:pPr>
            <a:r>
              <a:rPr lang="en-US" altLang="zh-TW" dirty="0"/>
              <a:t>graph = { </a:t>
            </a:r>
          </a:p>
          <a:p>
            <a:pPr marL="0" indent="0">
              <a:buNone/>
            </a:pPr>
            <a:r>
              <a:rPr lang="en-US" altLang="zh-TW" dirty="0"/>
              <a:t>'A': {'B': 2, 'C': 3}, </a:t>
            </a:r>
          </a:p>
          <a:p>
            <a:pPr marL="0" indent="0">
              <a:buNone/>
            </a:pPr>
            <a:r>
              <a:rPr lang="en-US" altLang="zh-TW" dirty="0"/>
              <a:t>'B': {'D': 4, 'E': 2},</a:t>
            </a:r>
          </a:p>
          <a:p>
            <a:pPr marL="0" indent="0">
              <a:buNone/>
            </a:pPr>
            <a:r>
              <a:rPr lang="en-US" altLang="zh-TW" dirty="0"/>
              <a:t> 'C': {'D': 1, 'E': 4},</a:t>
            </a:r>
          </a:p>
          <a:p>
            <a:pPr marL="0" indent="0">
              <a:buNone/>
            </a:pPr>
            <a:r>
              <a:rPr lang="en-US" altLang="zh-TW" dirty="0"/>
              <a:t> 'D': {'E': 1, 'F': 3}, </a:t>
            </a:r>
          </a:p>
          <a:p>
            <a:pPr marL="0" indent="0">
              <a:buNone/>
            </a:pPr>
            <a:r>
              <a:rPr lang="en-US" altLang="zh-TW" dirty="0"/>
              <a:t> 'E': {'F': 2}, </a:t>
            </a:r>
          </a:p>
          <a:p>
            <a:pPr marL="0" indent="0">
              <a:buNone/>
            </a:pPr>
            <a:r>
              <a:rPr lang="en-US" altLang="zh-TW" dirty="0"/>
              <a:t> 'F': {} }</a:t>
            </a:r>
            <a:endParaRPr lang="en-US" altLang="zh-TW" sz="4000" b="1"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153</a:t>
            </a:fld>
            <a:endParaRPr lang="zh-TW" altLang="en-US"/>
          </a:p>
        </p:txBody>
      </p:sp>
      <p:pic>
        <p:nvPicPr>
          <p:cNvPr id="5" name="圖片 4"/>
          <p:cNvPicPr>
            <a:picLocks noChangeAspect="1"/>
          </p:cNvPicPr>
          <p:nvPr/>
        </p:nvPicPr>
        <p:blipFill>
          <a:blip r:embed="rId3"/>
          <a:stretch>
            <a:fillRect/>
          </a:stretch>
        </p:blipFill>
        <p:spPr>
          <a:xfrm>
            <a:off x="4281881" y="3480246"/>
            <a:ext cx="4129192" cy="2541041"/>
          </a:xfrm>
          <a:prstGeom prst="rect">
            <a:avLst/>
          </a:prstGeom>
        </p:spPr>
      </p:pic>
    </p:spTree>
    <p:extLst>
      <p:ext uri="{BB962C8B-B14F-4D97-AF65-F5344CB8AC3E}">
        <p14:creationId xmlns:p14="http://schemas.microsoft.com/office/powerpoint/2010/main" val="2890002987"/>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DFS/BFS</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sz="4000" b="1" dirty="0"/>
              <a:t>範例</a:t>
            </a:r>
            <a:r>
              <a:rPr lang="en-US" altLang="zh-TW" sz="4000" b="1" dirty="0"/>
              <a:t>1</a:t>
            </a:r>
            <a:r>
              <a:rPr lang="zh-TW" altLang="en-US" sz="4000" b="1" dirty="0"/>
              <a:t>答案</a:t>
            </a:r>
            <a:r>
              <a:rPr lang="en-US" altLang="zh-TW" sz="4000" b="1" dirty="0"/>
              <a:t>:</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154</a:t>
            </a:fld>
            <a:endParaRPr lang="zh-TW" altLang="en-US"/>
          </a:p>
        </p:txBody>
      </p:sp>
      <p:pic>
        <p:nvPicPr>
          <p:cNvPr id="6" name="圖片 5"/>
          <p:cNvPicPr>
            <a:picLocks noChangeAspect="1"/>
          </p:cNvPicPr>
          <p:nvPr/>
        </p:nvPicPr>
        <p:blipFill>
          <a:blip r:embed="rId3"/>
          <a:stretch>
            <a:fillRect/>
          </a:stretch>
        </p:blipFill>
        <p:spPr>
          <a:xfrm>
            <a:off x="433379" y="2167149"/>
            <a:ext cx="8230823" cy="3579949"/>
          </a:xfrm>
          <a:prstGeom prst="rect">
            <a:avLst/>
          </a:prstGeom>
        </p:spPr>
      </p:pic>
    </p:spTree>
    <p:extLst>
      <p:ext uri="{BB962C8B-B14F-4D97-AF65-F5344CB8AC3E}">
        <p14:creationId xmlns:p14="http://schemas.microsoft.com/office/powerpoint/2010/main" val="165621623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DFS/BFS</a:t>
            </a:r>
            <a:endParaRPr lang="zh-TW" altLang="en-US" dirty="0"/>
          </a:p>
        </p:txBody>
      </p:sp>
      <p:sp>
        <p:nvSpPr>
          <p:cNvPr id="3" name="內容版面配置區 2"/>
          <p:cNvSpPr>
            <a:spLocks noGrp="1"/>
          </p:cNvSpPr>
          <p:nvPr>
            <p:ph idx="1"/>
          </p:nvPr>
        </p:nvSpPr>
        <p:spPr>
          <a:xfrm>
            <a:off x="204217" y="1024149"/>
            <a:ext cx="8435280" cy="5501195"/>
          </a:xfrm>
        </p:spPr>
        <p:txBody>
          <a:bodyPr>
            <a:normAutofit fontScale="85000" lnSpcReduction="20000"/>
          </a:bodyPr>
          <a:lstStyle/>
          <a:p>
            <a:pPr marL="0" indent="0">
              <a:buNone/>
            </a:pPr>
            <a:r>
              <a:rPr lang="zh-TW" altLang="en-US" sz="4000" b="1" dirty="0"/>
              <a:t>練習</a:t>
            </a:r>
            <a:r>
              <a:rPr lang="en-US" altLang="zh-TW" sz="4000" b="1" dirty="0"/>
              <a:t>1:</a:t>
            </a:r>
          </a:p>
          <a:p>
            <a:pPr marL="0" indent="0">
              <a:buNone/>
            </a:pPr>
            <a:r>
              <a:rPr lang="zh-TW" altLang="en-US" dirty="0"/>
              <a:t>給定一個有向圖，圖中的每個節點都有一個非負整數權重，表示從該節點到終點的距離。請使用深度優先搜索（</a:t>
            </a:r>
            <a:r>
              <a:rPr lang="en-US" altLang="zh-TW" dirty="0"/>
              <a:t>BFS</a:t>
            </a:r>
            <a:r>
              <a:rPr lang="zh-TW" altLang="en-US" dirty="0"/>
              <a:t>）找到從起點 </a:t>
            </a:r>
            <a:r>
              <a:rPr lang="en-US" altLang="zh-TW" dirty="0"/>
              <a:t>A </a:t>
            </a:r>
            <a:r>
              <a:rPr lang="zh-TW" altLang="en-US" dirty="0"/>
              <a:t>到終點的所有可能性。</a:t>
            </a:r>
            <a:endParaRPr lang="en-US" altLang="zh-TW" dirty="0"/>
          </a:p>
          <a:p>
            <a:pPr marL="0" indent="0">
              <a:buNone/>
            </a:pPr>
            <a:r>
              <a:rPr lang="en-US" altLang="zh-TW" dirty="0"/>
              <a:t>graph = { </a:t>
            </a:r>
          </a:p>
          <a:p>
            <a:pPr marL="0" indent="0">
              <a:buNone/>
            </a:pPr>
            <a:r>
              <a:rPr lang="en-US" altLang="zh-TW" dirty="0"/>
              <a:t>'A': {'B': 2, 'C': 3}, </a:t>
            </a:r>
          </a:p>
          <a:p>
            <a:pPr marL="0" indent="0">
              <a:buNone/>
            </a:pPr>
            <a:r>
              <a:rPr lang="en-US" altLang="zh-TW" dirty="0"/>
              <a:t>'B': {'D': 4, 'E': 2},</a:t>
            </a:r>
          </a:p>
          <a:p>
            <a:pPr marL="0" indent="0">
              <a:buNone/>
            </a:pPr>
            <a:r>
              <a:rPr lang="en-US" altLang="zh-TW" dirty="0"/>
              <a:t> 'C': {'D': 1, 'E': 4},</a:t>
            </a:r>
          </a:p>
          <a:p>
            <a:pPr marL="0" indent="0">
              <a:buNone/>
            </a:pPr>
            <a:r>
              <a:rPr lang="en-US" altLang="zh-TW" dirty="0"/>
              <a:t> 'D': {'E': 1, 'F': 3}, </a:t>
            </a:r>
          </a:p>
          <a:p>
            <a:pPr marL="0" indent="0">
              <a:buNone/>
            </a:pPr>
            <a:r>
              <a:rPr lang="en-US" altLang="zh-TW" dirty="0"/>
              <a:t> 'E': {'F': 2}, </a:t>
            </a:r>
          </a:p>
          <a:p>
            <a:pPr marL="0" indent="0">
              <a:buNone/>
            </a:pPr>
            <a:r>
              <a:rPr lang="en-US" altLang="zh-TW" dirty="0"/>
              <a:t> 'F': {} }</a:t>
            </a:r>
            <a:endParaRPr lang="en-US" altLang="zh-TW" sz="4000" b="1"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155</a:t>
            </a:fld>
            <a:endParaRPr lang="zh-TW" altLang="en-US"/>
          </a:p>
        </p:txBody>
      </p:sp>
      <p:pic>
        <p:nvPicPr>
          <p:cNvPr id="5" name="圖片 4"/>
          <p:cNvPicPr>
            <a:picLocks noChangeAspect="1"/>
          </p:cNvPicPr>
          <p:nvPr/>
        </p:nvPicPr>
        <p:blipFill>
          <a:blip r:embed="rId3"/>
          <a:stretch>
            <a:fillRect/>
          </a:stretch>
        </p:blipFill>
        <p:spPr>
          <a:xfrm>
            <a:off x="4281881" y="3480246"/>
            <a:ext cx="4129192" cy="2541041"/>
          </a:xfrm>
          <a:prstGeom prst="rect">
            <a:avLst/>
          </a:prstGeom>
        </p:spPr>
      </p:pic>
    </p:spTree>
    <p:extLst>
      <p:ext uri="{BB962C8B-B14F-4D97-AF65-F5344CB8AC3E}">
        <p14:creationId xmlns:p14="http://schemas.microsoft.com/office/powerpoint/2010/main" val="2153993002"/>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DFS/BFS</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en-US" altLang="zh-TW" sz="4000" b="1" dirty="0"/>
              <a:t>Hint</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156</a:t>
            </a:fld>
            <a:endParaRPr lang="zh-TW" altLang="en-US"/>
          </a:p>
        </p:txBody>
      </p:sp>
      <p:pic>
        <p:nvPicPr>
          <p:cNvPr id="6" name="圖片 5"/>
          <p:cNvPicPr>
            <a:picLocks noChangeAspect="1"/>
          </p:cNvPicPr>
          <p:nvPr/>
        </p:nvPicPr>
        <p:blipFill>
          <a:blip r:embed="rId3"/>
          <a:stretch>
            <a:fillRect/>
          </a:stretch>
        </p:blipFill>
        <p:spPr>
          <a:xfrm>
            <a:off x="683568" y="2051892"/>
            <a:ext cx="6455568" cy="4278495"/>
          </a:xfrm>
          <a:prstGeom prst="rect">
            <a:avLst/>
          </a:prstGeom>
        </p:spPr>
      </p:pic>
    </p:spTree>
    <p:extLst>
      <p:ext uri="{BB962C8B-B14F-4D97-AF65-F5344CB8AC3E}">
        <p14:creationId xmlns:p14="http://schemas.microsoft.com/office/powerpoint/2010/main" val="808003285"/>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en-US" altLang="zh-TW" dirty="0" err="1"/>
              <a:t>Dijkstra</a:t>
            </a:r>
            <a:endParaRPr lang="zh-TW" altLang="en-US" dirty="0"/>
          </a:p>
        </p:txBody>
      </p:sp>
      <p:sp>
        <p:nvSpPr>
          <p:cNvPr id="3" name="內容版面配置區 2"/>
          <p:cNvSpPr>
            <a:spLocks noGrp="1"/>
          </p:cNvSpPr>
          <p:nvPr>
            <p:ph idx="1"/>
          </p:nvPr>
        </p:nvSpPr>
        <p:spPr>
          <a:xfrm>
            <a:off x="204217" y="1024149"/>
            <a:ext cx="8435280" cy="5501195"/>
          </a:xfrm>
        </p:spPr>
        <p:txBody>
          <a:bodyPr>
            <a:normAutofit fontScale="92500" lnSpcReduction="10000"/>
          </a:bodyPr>
          <a:lstStyle/>
          <a:p>
            <a:pPr marL="0" indent="0">
              <a:buNone/>
            </a:pPr>
            <a:r>
              <a:rPr lang="en-US" altLang="zh-TW" sz="4000" b="1" dirty="0" err="1"/>
              <a:t>Dijkstra</a:t>
            </a:r>
            <a:endParaRPr lang="en-US" altLang="zh-TW" sz="4000" b="1" dirty="0"/>
          </a:p>
          <a:p>
            <a:pPr marL="0" indent="0">
              <a:buNone/>
            </a:pPr>
            <a:r>
              <a:rPr lang="zh-TW" altLang="en-US" dirty="0"/>
              <a:t>主要內容是指定一個點 </a:t>
            </a:r>
            <a:r>
              <a:rPr lang="en-US" altLang="zh-TW" dirty="0"/>
              <a:t>(</a:t>
            </a:r>
            <a:r>
              <a:rPr lang="zh-TW" altLang="en-US" dirty="0"/>
              <a:t>源點</a:t>
            </a:r>
            <a:r>
              <a:rPr lang="en-US" altLang="zh-TW" dirty="0"/>
              <a:t>) </a:t>
            </a:r>
            <a:r>
              <a:rPr lang="zh-TW" altLang="en-US" dirty="0"/>
              <a:t>到其餘各個頂點的最短路徑，也稱作「</a:t>
            </a:r>
            <a:r>
              <a:rPr lang="zh-TW" altLang="en-US" dirty="0">
                <a:solidFill>
                  <a:srgbClr val="FF0000"/>
                </a:solidFill>
              </a:rPr>
              <a:t>單源最短路徑</a:t>
            </a:r>
            <a:r>
              <a:rPr lang="zh-TW" altLang="en-US" dirty="0"/>
              <a:t>」。</a:t>
            </a:r>
            <a:r>
              <a:rPr lang="en-US" altLang="zh-TW" dirty="0"/>
              <a:t>graph = { </a:t>
            </a:r>
          </a:p>
          <a:p>
            <a:pPr marL="0" indent="0">
              <a:buNone/>
            </a:pPr>
            <a:r>
              <a:rPr lang="en-US" altLang="zh-TW" dirty="0"/>
              <a:t>'A': {'B': 2, 'C': 3}, </a:t>
            </a:r>
          </a:p>
          <a:p>
            <a:pPr marL="0" indent="0">
              <a:buNone/>
            </a:pPr>
            <a:r>
              <a:rPr lang="en-US" altLang="zh-TW" dirty="0"/>
              <a:t>'B': {'D': 4, 'E': 2},</a:t>
            </a:r>
          </a:p>
          <a:p>
            <a:pPr marL="0" indent="0">
              <a:buNone/>
            </a:pPr>
            <a:r>
              <a:rPr lang="en-US" altLang="zh-TW" dirty="0"/>
              <a:t> 'C': {'D': 1, 'E': 4},</a:t>
            </a:r>
          </a:p>
          <a:p>
            <a:pPr marL="0" indent="0">
              <a:buNone/>
            </a:pPr>
            <a:r>
              <a:rPr lang="en-US" altLang="zh-TW" dirty="0"/>
              <a:t> 'D': {'E': 1, 'F': 3}, </a:t>
            </a:r>
          </a:p>
          <a:p>
            <a:pPr marL="0" indent="0">
              <a:buNone/>
            </a:pPr>
            <a:r>
              <a:rPr lang="en-US" altLang="zh-TW" dirty="0"/>
              <a:t> 'E': {'F': 2}, </a:t>
            </a:r>
          </a:p>
          <a:p>
            <a:pPr marL="0" indent="0">
              <a:buNone/>
            </a:pPr>
            <a:r>
              <a:rPr lang="en-US" altLang="zh-TW" dirty="0"/>
              <a:t> 'F': {} }</a:t>
            </a:r>
            <a:endParaRPr lang="en-US" altLang="zh-TW" sz="4000" b="1"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157</a:t>
            </a:fld>
            <a:endParaRPr lang="zh-TW" altLang="en-US"/>
          </a:p>
        </p:txBody>
      </p:sp>
      <p:pic>
        <p:nvPicPr>
          <p:cNvPr id="5" name="圖片 4"/>
          <p:cNvPicPr>
            <a:picLocks noChangeAspect="1"/>
          </p:cNvPicPr>
          <p:nvPr/>
        </p:nvPicPr>
        <p:blipFill>
          <a:blip r:embed="rId3"/>
          <a:stretch>
            <a:fillRect/>
          </a:stretch>
        </p:blipFill>
        <p:spPr>
          <a:xfrm>
            <a:off x="4281881" y="3480246"/>
            <a:ext cx="4129192" cy="2541041"/>
          </a:xfrm>
          <a:prstGeom prst="rect">
            <a:avLst/>
          </a:prstGeom>
        </p:spPr>
      </p:pic>
    </p:spTree>
    <p:extLst>
      <p:ext uri="{BB962C8B-B14F-4D97-AF65-F5344CB8AC3E}">
        <p14:creationId xmlns:p14="http://schemas.microsoft.com/office/powerpoint/2010/main" val="734282948"/>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en-US" altLang="zh-TW" dirty="0" err="1"/>
              <a:t>Dijkstra</a:t>
            </a:r>
            <a:endParaRPr lang="zh-TW" altLang="en-US" dirty="0"/>
          </a:p>
        </p:txBody>
      </p:sp>
      <p:sp>
        <p:nvSpPr>
          <p:cNvPr id="3" name="內容版面配置區 2"/>
          <p:cNvSpPr>
            <a:spLocks noGrp="1"/>
          </p:cNvSpPr>
          <p:nvPr>
            <p:ph idx="1"/>
          </p:nvPr>
        </p:nvSpPr>
        <p:spPr>
          <a:xfrm>
            <a:off x="204217" y="1024149"/>
            <a:ext cx="8435280" cy="5501195"/>
          </a:xfrm>
        </p:spPr>
        <p:txBody>
          <a:bodyPr>
            <a:normAutofit fontScale="70000" lnSpcReduction="20000"/>
          </a:bodyPr>
          <a:lstStyle/>
          <a:p>
            <a:pPr marL="0" indent="0">
              <a:buNone/>
            </a:pPr>
            <a:r>
              <a:rPr lang="zh-TW" altLang="en-US" sz="4000" b="1" dirty="0"/>
              <a:t>演算法思維</a:t>
            </a:r>
            <a:endParaRPr lang="en-US" altLang="zh-TW" sz="4000" b="1" dirty="0"/>
          </a:p>
          <a:p>
            <a:pPr marL="0" indent="0">
              <a:buNone/>
            </a:pPr>
            <a:r>
              <a:rPr lang="zh-TW" altLang="en-US" sz="4000" dirty="0"/>
              <a:t>就是找最目前所有</a:t>
            </a:r>
            <a:endParaRPr lang="en-US" altLang="zh-TW" sz="4000" dirty="0"/>
          </a:p>
          <a:p>
            <a:pPr marL="0" indent="0">
              <a:buNone/>
            </a:pPr>
            <a:r>
              <a:rPr lang="zh-TW" altLang="en-US" sz="4000" dirty="0"/>
              <a:t>邊最小的進行擴充</a:t>
            </a:r>
            <a:endParaRPr lang="en-US" altLang="zh-TW" sz="4000" dirty="0"/>
          </a:p>
          <a:p>
            <a:pPr marL="0" indent="0">
              <a:buNone/>
            </a:pPr>
            <a:r>
              <a:rPr lang="en-US" altLang="zh-TW" sz="4000" dirty="0"/>
              <a:t>Ex:</a:t>
            </a:r>
          </a:p>
          <a:p>
            <a:pPr marL="0" indent="0">
              <a:buNone/>
            </a:pPr>
            <a:r>
              <a:rPr lang="en-US" altLang="zh-TW" sz="4000" dirty="0">
                <a:solidFill>
                  <a:srgbClr val="FF0000"/>
                </a:solidFill>
              </a:rPr>
              <a:t>A-&gt;A = 0</a:t>
            </a:r>
          </a:p>
          <a:p>
            <a:pPr marL="0" indent="0">
              <a:buNone/>
            </a:pPr>
            <a:r>
              <a:rPr lang="zh-TW" altLang="en-US" sz="4000" dirty="0"/>
              <a:t>我可以發現</a:t>
            </a:r>
            <a:r>
              <a:rPr lang="en-US" altLang="zh-TW" sz="4000" dirty="0"/>
              <a:t>A-&gt;A</a:t>
            </a:r>
            <a:r>
              <a:rPr lang="zh-TW" altLang="en-US" sz="4000" dirty="0"/>
              <a:t>可以擴充成</a:t>
            </a:r>
            <a:endParaRPr lang="en-US" altLang="zh-TW" sz="4000" dirty="0"/>
          </a:p>
          <a:p>
            <a:pPr marL="0" indent="0">
              <a:buNone/>
            </a:pPr>
            <a:r>
              <a:rPr lang="en-US" altLang="zh-TW" sz="4000" dirty="0">
                <a:solidFill>
                  <a:srgbClr val="FF0000"/>
                </a:solidFill>
              </a:rPr>
              <a:t>A-&gt;B(2) </a:t>
            </a:r>
            <a:r>
              <a:rPr lang="zh-TW" altLang="en-US" sz="4000" dirty="0">
                <a:solidFill>
                  <a:srgbClr val="FF0000"/>
                </a:solidFill>
              </a:rPr>
              <a:t>跟 </a:t>
            </a:r>
            <a:r>
              <a:rPr lang="en-US" altLang="zh-TW" sz="4000" dirty="0">
                <a:solidFill>
                  <a:srgbClr val="FF0000"/>
                </a:solidFill>
              </a:rPr>
              <a:t>A-&gt;C(3) </a:t>
            </a:r>
            <a:r>
              <a:rPr lang="zh-TW" altLang="en-US" sz="4000" dirty="0"/>
              <a:t>哪個比較好</a:t>
            </a:r>
            <a:endParaRPr lang="en-US" altLang="zh-TW" sz="4000" dirty="0">
              <a:solidFill>
                <a:srgbClr val="FF0000"/>
              </a:solidFill>
            </a:endParaRPr>
          </a:p>
          <a:p>
            <a:pPr marL="0" indent="0">
              <a:buNone/>
            </a:pPr>
            <a:r>
              <a:rPr lang="zh-TW" altLang="en-US" sz="4000" dirty="0"/>
              <a:t>當然是</a:t>
            </a:r>
            <a:r>
              <a:rPr lang="en-US" altLang="zh-TW" sz="4000" b="1" dirty="0">
                <a:solidFill>
                  <a:srgbClr val="FF0000"/>
                </a:solidFill>
              </a:rPr>
              <a:t>A-&gt;B(2)</a:t>
            </a:r>
          </a:p>
          <a:p>
            <a:pPr marL="0" indent="0">
              <a:buNone/>
            </a:pPr>
            <a:r>
              <a:rPr lang="zh-TW" altLang="en-US" sz="4000" dirty="0"/>
              <a:t>再來</a:t>
            </a:r>
            <a:endParaRPr lang="en-US" altLang="zh-TW" sz="4000" dirty="0"/>
          </a:p>
          <a:p>
            <a:pPr marL="0" indent="0">
              <a:buNone/>
            </a:pPr>
            <a:r>
              <a:rPr lang="en-US" altLang="zh-TW" sz="4000" dirty="0">
                <a:solidFill>
                  <a:srgbClr val="FF0000"/>
                </a:solidFill>
              </a:rPr>
              <a:t>A-&gt;B</a:t>
            </a:r>
            <a:r>
              <a:rPr lang="zh-TW" altLang="en-US" sz="4000" dirty="0">
                <a:solidFill>
                  <a:srgbClr val="FF0000"/>
                </a:solidFill>
              </a:rPr>
              <a:t>跟</a:t>
            </a:r>
            <a:r>
              <a:rPr lang="en-US" altLang="zh-TW" sz="4000" dirty="0">
                <a:solidFill>
                  <a:srgbClr val="FF0000"/>
                </a:solidFill>
              </a:rPr>
              <a:t>A-&gt;B</a:t>
            </a:r>
            <a:r>
              <a:rPr lang="zh-TW" altLang="en-US" sz="4000" dirty="0"/>
              <a:t>可以擴充成</a:t>
            </a:r>
            <a:endParaRPr lang="en-US" altLang="zh-TW" sz="4000" dirty="0"/>
          </a:p>
          <a:p>
            <a:pPr marL="0" indent="0">
              <a:buNone/>
            </a:pPr>
            <a:r>
              <a:rPr lang="en-US" altLang="zh-TW" sz="4000" b="1" dirty="0">
                <a:solidFill>
                  <a:srgbClr val="FF0000"/>
                </a:solidFill>
              </a:rPr>
              <a:t>A-&gt;C(3),A-&gt;B-&gt;D(6),A-&gt;B-&gt;E(4)</a:t>
            </a:r>
          </a:p>
          <a:p>
            <a:pPr marL="0" indent="0">
              <a:buNone/>
            </a:pPr>
            <a:r>
              <a:rPr lang="zh-TW" altLang="en-US" sz="4000" dirty="0"/>
              <a:t>一樣選擇最好的，做完即是答案</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158</a:t>
            </a:fld>
            <a:endParaRPr lang="zh-TW" altLang="en-US"/>
          </a:p>
        </p:txBody>
      </p:sp>
      <p:pic>
        <p:nvPicPr>
          <p:cNvPr id="5" name="圖片 4"/>
          <p:cNvPicPr>
            <a:picLocks noChangeAspect="1"/>
          </p:cNvPicPr>
          <p:nvPr/>
        </p:nvPicPr>
        <p:blipFill>
          <a:blip r:embed="rId3"/>
          <a:stretch>
            <a:fillRect/>
          </a:stretch>
        </p:blipFill>
        <p:spPr>
          <a:xfrm>
            <a:off x="5076056" y="988823"/>
            <a:ext cx="3829559" cy="2356651"/>
          </a:xfrm>
          <a:prstGeom prst="rect">
            <a:avLst/>
          </a:prstGeom>
        </p:spPr>
      </p:pic>
    </p:spTree>
    <p:extLst>
      <p:ext uri="{BB962C8B-B14F-4D97-AF65-F5344CB8AC3E}">
        <p14:creationId xmlns:p14="http://schemas.microsoft.com/office/powerpoint/2010/main" val="37741204"/>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en-US" altLang="zh-TW" dirty="0" err="1"/>
              <a:t>Dijkstra</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sz="4000" b="1" dirty="0"/>
              <a:t>程式碼範例</a:t>
            </a:r>
            <a:endParaRPr lang="en-US" altLang="zh-TW" sz="4000" b="1"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159</a:t>
            </a:fld>
            <a:endParaRPr lang="zh-TW" altLang="en-US"/>
          </a:p>
        </p:txBody>
      </p:sp>
      <p:pic>
        <p:nvPicPr>
          <p:cNvPr id="5" name="圖片 4"/>
          <p:cNvPicPr>
            <a:picLocks noChangeAspect="1"/>
          </p:cNvPicPr>
          <p:nvPr/>
        </p:nvPicPr>
        <p:blipFill>
          <a:blip r:embed="rId3"/>
          <a:stretch>
            <a:fillRect/>
          </a:stretch>
        </p:blipFill>
        <p:spPr>
          <a:xfrm>
            <a:off x="5327488" y="988823"/>
            <a:ext cx="3829559" cy="2356651"/>
          </a:xfrm>
          <a:prstGeom prst="rect">
            <a:avLst/>
          </a:prstGeom>
        </p:spPr>
      </p:pic>
      <p:pic>
        <p:nvPicPr>
          <p:cNvPr id="6" name="圖片 5"/>
          <p:cNvPicPr>
            <a:picLocks noChangeAspect="1"/>
          </p:cNvPicPr>
          <p:nvPr/>
        </p:nvPicPr>
        <p:blipFill>
          <a:blip r:embed="rId4"/>
          <a:stretch>
            <a:fillRect/>
          </a:stretch>
        </p:blipFill>
        <p:spPr>
          <a:xfrm>
            <a:off x="251520" y="1916832"/>
            <a:ext cx="4971653" cy="4364144"/>
          </a:xfrm>
          <a:prstGeom prst="rect">
            <a:avLst/>
          </a:prstGeom>
        </p:spPr>
      </p:pic>
    </p:spTree>
    <p:extLst>
      <p:ext uri="{BB962C8B-B14F-4D97-AF65-F5344CB8AC3E}">
        <p14:creationId xmlns:p14="http://schemas.microsoft.com/office/powerpoint/2010/main" val="2489445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16</a:t>
            </a:fld>
            <a:endParaRPr lang="zh-TW" altLang="en-US"/>
          </a:p>
        </p:txBody>
      </p:sp>
      <p:sp>
        <p:nvSpPr>
          <p:cNvPr id="4" name="文字方塊 3"/>
          <p:cNvSpPr txBox="1"/>
          <p:nvPr/>
        </p:nvSpPr>
        <p:spPr>
          <a:xfrm>
            <a:off x="364720" y="1043608"/>
            <a:ext cx="1723549" cy="553998"/>
          </a:xfrm>
          <a:prstGeom prst="rect">
            <a:avLst/>
          </a:prstGeom>
          <a:noFill/>
        </p:spPr>
        <p:txBody>
          <a:bodyPr wrap="none" rtlCol="0">
            <a:spAutoFit/>
          </a:bodyPr>
          <a:lstStyle/>
          <a:p>
            <a:r>
              <a:rPr lang="zh-TW" altLang="en-US" sz="3000" b="1" dirty="0">
                <a:latin typeface="+mj-ea"/>
                <a:ea typeface="+mj-ea"/>
              </a:rPr>
              <a:t>簡易例子</a:t>
            </a:r>
          </a:p>
        </p:txBody>
      </p:sp>
      <p:pic>
        <p:nvPicPr>
          <p:cNvPr id="3" name="圖片 2"/>
          <p:cNvPicPr>
            <a:picLocks noChangeAspect="1"/>
          </p:cNvPicPr>
          <p:nvPr/>
        </p:nvPicPr>
        <p:blipFill>
          <a:blip r:embed="rId2"/>
          <a:stretch>
            <a:fillRect/>
          </a:stretch>
        </p:blipFill>
        <p:spPr>
          <a:xfrm>
            <a:off x="395536" y="2031553"/>
            <a:ext cx="6222920" cy="2942767"/>
          </a:xfrm>
          <a:prstGeom prst="rect">
            <a:avLst/>
          </a:prstGeom>
        </p:spPr>
      </p:pic>
    </p:spTree>
    <p:extLst>
      <p:ext uri="{BB962C8B-B14F-4D97-AF65-F5344CB8AC3E}">
        <p14:creationId xmlns:p14="http://schemas.microsoft.com/office/powerpoint/2010/main" val="246192383"/>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a:t>
            </a:r>
            <a:r>
              <a:rPr lang="en-US" altLang="zh-TW" dirty="0" err="1"/>
              <a:t>Dijkstra</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sz="4000" b="1" dirty="0"/>
              <a:t>程式碼範例</a:t>
            </a:r>
            <a:r>
              <a:rPr lang="en-US" altLang="zh-TW" sz="4000" b="1" dirty="0"/>
              <a:t>(</a:t>
            </a:r>
            <a:r>
              <a:rPr lang="en-US" altLang="zh-TW" sz="4000" b="1" dirty="0" err="1"/>
              <a:t>Cont</a:t>
            </a:r>
            <a:r>
              <a:rPr lang="en-US" altLang="zh-TW" sz="4000" b="1" dirty="0"/>
              <a:t>)</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160</a:t>
            </a:fld>
            <a:endParaRPr lang="zh-TW" altLang="en-US"/>
          </a:p>
        </p:txBody>
      </p:sp>
      <p:pic>
        <p:nvPicPr>
          <p:cNvPr id="5" name="圖片 4"/>
          <p:cNvPicPr>
            <a:picLocks noChangeAspect="1"/>
          </p:cNvPicPr>
          <p:nvPr/>
        </p:nvPicPr>
        <p:blipFill>
          <a:blip r:embed="rId3"/>
          <a:stretch>
            <a:fillRect/>
          </a:stretch>
        </p:blipFill>
        <p:spPr>
          <a:xfrm>
            <a:off x="5327488" y="988823"/>
            <a:ext cx="3829559" cy="2356651"/>
          </a:xfrm>
          <a:prstGeom prst="rect">
            <a:avLst/>
          </a:prstGeom>
        </p:spPr>
      </p:pic>
      <p:pic>
        <p:nvPicPr>
          <p:cNvPr id="7" name="圖片 6"/>
          <p:cNvPicPr>
            <a:picLocks noChangeAspect="1"/>
          </p:cNvPicPr>
          <p:nvPr/>
        </p:nvPicPr>
        <p:blipFill>
          <a:blip r:embed="rId4"/>
          <a:stretch>
            <a:fillRect/>
          </a:stretch>
        </p:blipFill>
        <p:spPr>
          <a:xfrm>
            <a:off x="395536" y="1844824"/>
            <a:ext cx="4513079" cy="3395160"/>
          </a:xfrm>
          <a:prstGeom prst="rect">
            <a:avLst/>
          </a:prstGeom>
        </p:spPr>
      </p:pic>
      <p:pic>
        <p:nvPicPr>
          <p:cNvPr id="8" name="圖片 7"/>
          <p:cNvPicPr>
            <a:picLocks noChangeAspect="1"/>
          </p:cNvPicPr>
          <p:nvPr/>
        </p:nvPicPr>
        <p:blipFill>
          <a:blip r:embed="rId5"/>
          <a:stretch>
            <a:fillRect/>
          </a:stretch>
        </p:blipFill>
        <p:spPr>
          <a:xfrm>
            <a:off x="395536" y="5477851"/>
            <a:ext cx="5172075" cy="809625"/>
          </a:xfrm>
          <a:prstGeom prst="rect">
            <a:avLst/>
          </a:prstGeom>
        </p:spPr>
      </p:pic>
    </p:spTree>
    <p:extLst>
      <p:ext uri="{BB962C8B-B14F-4D97-AF65-F5344CB8AC3E}">
        <p14:creationId xmlns:p14="http://schemas.microsoft.com/office/powerpoint/2010/main" val="2614002902"/>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DP</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dirty="0"/>
              <a:t>動態規劃</a:t>
            </a:r>
            <a:r>
              <a:rPr lang="en-US" altLang="zh-TW" dirty="0"/>
              <a:t>(Dynamic Programming</a:t>
            </a:r>
            <a:r>
              <a:rPr lang="zh-TW" altLang="en-US" dirty="0"/>
              <a:t>，簡稱</a:t>
            </a:r>
            <a:r>
              <a:rPr lang="en-US" altLang="zh-TW" dirty="0"/>
              <a:t>DP)</a:t>
            </a:r>
            <a:r>
              <a:rPr lang="zh-TW" altLang="en-US" dirty="0"/>
              <a:t>是一種解決問題的技巧，主要被用來優化那些「記不住自己過去曾解出來的答案所以只好重複再解」的演算法，讓它們可以「記憶」已經找出來的答案，從而不斷利用，以大大降低時間複雜度</a:t>
            </a:r>
            <a:r>
              <a:rPr lang="en-US" altLang="zh-TW" dirty="0"/>
              <a:t>(</a:t>
            </a:r>
            <a:r>
              <a:rPr lang="zh-TW" altLang="en-US" dirty="0"/>
              <a:t>從指數級降到線性</a:t>
            </a:r>
            <a:r>
              <a:rPr lang="en-US" altLang="zh-TW" dirty="0"/>
              <a:t>)</a:t>
            </a:r>
            <a:r>
              <a:rPr lang="zh-TW" altLang="en-US" dirty="0"/>
              <a:t>。</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161</a:t>
            </a:fld>
            <a:endParaRPr lang="zh-TW" altLang="en-US"/>
          </a:p>
        </p:txBody>
      </p:sp>
    </p:spTree>
    <p:extLst>
      <p:ext uri="{BB962C8B-B14F-4D97-AF65-F5344CB8AC3E}">
        <p14:creationId xmlns:p14="http://schemas.microsoft.com/office/powerpoint/2010/main" val="3741973512"/>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DP</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dirty="0"/>
              <a:t>以費氏數列來說明。費氏數列又稱費布那西</a:t>
            </a:r>
            <a:r>
              <a:rPr lang="en-US" altLang="zh-TW" dirty="0"/>
              <a:t>(Fibonacci)</a:t>
            </a:r>
            <a:r>
              <a:rPr lang="zh-TW" altLang="en-US" dirty="0"/>
              <a:t>數列，它是一種發散數列，第</a:t>
            </a:r>
            <a:r>
              <a:rPr lang="en-US" altLang="zh-TW" dirty="0"/>
              <a:t>1</a:t>
            </a:r>
            <a:r>
              <a:rPr lang="zh-TW" altLang="en-US" dirty="0"/>
              <a:t>項的值為</a:t>
            </a:r>
            <a:r>
              <a:rPr lang="en-US" altLang="zh-TW" dirty="0"/>
              <a:t>0</a:t>
            </a:r>
            <a:r>
              <a:rPr lang="zh-TW" altLang="en-US" dirty="0"/>
              <a:t>，第</a:t>
            </a:r>
            <a:r>
              <a:rPr lang="en-US" altLang="zh-TW" dirty="0"/>
              <a:t>2</a:t>
            </a:r>
            <a:r>
              <a:rPr lang="zh-TW" altLang="en-US" dirty="0"/>
              <a:t>項的值為</a:t>
            </a:r>
            <a:r>
              <a:rPr lang="en-US" altLang="zh-TW" dirty="0"/>
              <a:t>1</a:t>
            </a:r>
            <a:r>
              <a:rPr lang="zh-TW" altLang="en-US" dirty="0"/>
              <a:t>，第</a:t>
            </a:r>
            <a:r>
              <a:rPr lang="en-US" altLang="zh-TW" dirty="0"/>
              <a:t>n</a:t>
            </a:r>
            <a:r>
              <a:rPr lang="zh-TW" altLang="en-US" dirty="0"/>
              <a:t>項</a:t>
            </a:r>
            <a:r>
              <a:rPr lang="en-US" altLang="zh-TW" dirty="0"/>
              <a:t>(n</a:t>
            </a:r>
            <a:r>
              <a:rPr lang="zh-TW" altLang="en-US" dirty="0"/>
              <a:t>≥</a:t>
            </a:r>
            <a:r>
              <a:rPr lang="en-US" altLang="zh-TW" dirty="0"/>
              <a:t>3)</a:t>
            </a:r>
            <a:r>
              <a:rPr lang="zh-TW" altLang="en-US" dirty="0"/>
              <a:t>的值為第</a:t>
            </a:r>
            <a:r>
              <a:rPr lang="en-US" altLang="zh-TW" dirty="0"/>
              <a:t>n</a:t>
            </a:r>
            <a:r>
              <a:rPr lang="zh-TW" altLang="en-US" dirty="0"/>
              <a:t>−</a:t>
            </a:r>
            <a:r>
              <a:rPr lang="en-US" altLang="zh-TW" dirty="0"/>
              <a:t>1</a:t>
            </a:r>
            <a:r>
              <a:rPr lang="zh-TW" altLang="en-US" dirty="0"/>
              <a:t>項和第</a:t>
            </a:r>
            <a:r>
              <a:rPr lang="en-US" altLang="zh-TW" dirty="0"/>
              <a:t>n</a:t>
            </a:r>
            <a:r>
              <a:rPr lang="zh-TW" altLang="en-US" dirty="0"/>
              <a:t>−</a:t>
            </a:r>
            <a:r>
              <a:rPr lang="en-US" altLang="zh-TW" dirty="0"/>
              <a:t>2</a:t>
            </a:r>
            <a:r>
              <a:rPr lang="zh-TW" altLang="en-US" dirty="0"/>
              <a:t>項的總和。費氏數列看起來會長得像以下這樣：</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162</a:t>
            </a:fld>
            <a:endParaRPr lang="zh-TW" altLang="en-US"/>
          </a:p>
        </p:txBody>
      </p:sp>
      <p:pic>
        <p:nvPicPr>
          <p:cNvPr id="5" name="圖片 4"/>
          <p:cNvPicPr>
            <a:picLocks noChangeAspect="1"/>
          </p:cNvPicPr>
          <p:nvPr/>
        </p:nvPicPr>
        <p:blipFill>
          <a:blip r:embed="rId3"/>
          <a:stretch>
            <a:fillRect/>
          </a:stretch>
        </p:blipFill>
        <p:spPr>
          <a:xfrm>
            <a:off x="323528" y="4005064"/>
            <a:ext cx="5184576" cy="1296144"/>
          </a:xfrm>
          <a:prstGeom prst="rect">
            <a:avLst/>
          </a:prstGeom>
        </p:spPr>
      </p:pic>
    </p:spTree>
    <p:extLst>
      <p:ext uri="{BB962C8B-B14F-4D97-AF65-F5344CB8AC3E}">
        <p14:creationId xmlns:p14="http://schemas.microsoft.com/office/powerpoint/2010/main" val="1714277027"/>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DP</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dirty="0"/>
              <a:t>直觀解法</a:t>
            </a:r>
            <a:r>
              <a:rPr lang="en-US" altLang="zh-TW" dirty="0"/>
              <a:t>:</a:t>
            </a:r>
            <a:r>
              <a:rPr lang="zh-TW" altLang="en-US" dirty="0"/>
              <a:t>重複呼叫</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163</a:t>
            </a:fld>
            <a:endParaRPr lang="zh-TW" altLang="en-US"/>
          </a:p>
        </p:txBody>
      </p:sp>
      <p:pic>
        <p:nvPicPr>
          <p:cNvPr id="7" name="圖片 6"/>
          <p:cNvPicPr>
            <a:picLocks noChangeAspect="1"/>
          </p:cNvPicPr>
          <p:nvPr/>
        </p:nvPicPr>
        <p:blipFill>
          <a:blip r:embed="rId3"/>
          <a:stretch>
            <a:fillRect/>
          </a:stretch>
        </p:blipFill>
        <p:spPr>
          <a:xfrm>
            <a:off x="467544" y="1777777"/>
            <a:ext cx="3389647" cy="5080223"/>
          </a:xfrm>
          <a:prstGeom prst="rect">
            <a:avLst/>
          </a:prstGeom>
        </p:spPr>
      </p:pic>
      <p:pic>
        <p:nvPicPr>
          <p:cNvPr id="8" name="圖片 7"/>
          <p:cNvPicPr>
            <a:picLocks noChangeAspect="1"/>
          </p:cNvPicPr>
          <p:nvPr/>
        </p:nvPicPr>
        <p:blipFill>
          <a:blip r:embed="rId4"/>
          <a:stretch>
            <a:fillRect/>
          </a:stretch>
        </p:blipFill>
        <p:spPr>
          <a:xfrm>
            <a:off x="4932040" y="845380"/>
            <a:ext cx="710352" cy="6020234"/>
          </a:xfrm>
          <a:prstGeom prst="rect">
            <a:avLst/>
          </a:prstGeom>
        </p:spPr>
      </p:pic>
      <p:pic>
        <p:nvPicPr>
          <p:cNvPr id="9" name="圖片 8"/>
          <p:cNvPicPr>
            <a:picLocks noChangeAspect="1"/>
          </p:cNvPicPr>
          <p:nvPr/>
        </p:nvPicPr>
        <p:blipFill>
          <a:blip r:embed="rId5"/>
          <a:stretch>
            <a:fillRect/>
          </a:stretch>
        </p:blipFill>
        <p:spPr>
          <a:xfrm>
            <a:off x="5725589" y="845380"/>
            <a:ext cx="823755" cy="6046902"/>
          </a:xfrm>
          <a:prstGeom prst="rect">
            <a:avLst/>
          </a:prstGeom>
        </p:spPr>
      </p:pic>
    </p:spTree>
    <p:extLst>
      <p:ext uri="{BB962C8B-B14F-4D97-AF65-F5344CB8AC3E}">
        <p14:creationId xmlns:p14="http://schemas.microsoft.com/office/powerpoint/2010/main" val="157963161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DP</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dirty="0"/>
              <a:t>直觀解法</a:t>
            </a:r>
            <a:r>
              <a:rPr lang="en-US" altLang="zh-TW" dirty="0"/>
              <a:t>:DP</a:t>
            </a:r>
            <a:r>
              <a:rPr lang="zh-TW" altLang="en-US" dirty="0"/>
              <a:t>解法</a:t>
            </a:r>
            <a:endParaRPr lang="en-US" altLang="zh-TW" dirty="0"/>
          </a:p>
          <a:p>
            <a:pPr marL="0" indent="0">
              <a:buNone/>
            </a:pP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164</a:t>
            </a:fld>
            <a:endParaRPr lang="zh-TW" altLang="en-US"/>
          </a:p>
        </p:txBody>
      </p:sp>
      <p:pic>
        <p:nvPicPr>
          <p:cNvPr id="10" name="圖片 9"/>
          <p:cNvPicPr>
            <a:picLocks noChangeAspect="1"/>
          </p:cNvPicPr>
          <p:nvPr/>
        </p:nvPicPr>
        <p:blipFill>
          <a:blip r:embed="rId3"/>
          <a:stretch>
            <a:fillRect/>
          </a:stretch>
        </p:blipFill>
        <p:spPr>
          <a:xfrm>
            <a:off x="237857" y="1755763"/>
            <a:ext cx="5184576" cy="1296144"/>
          </a:xfrm>
          <a:prstGeom prst="rect">
            <a:avLst/>
          </a:prstGeom>
        </p:spPr>
      </p:pic>
      <p:pic>
        <p:nvPicPr>
          <p:cNvPr id="5" name="圖片 4"/>
          <p:cNvPicPr>
            <a:picLocks noChangeAspect="1"/>
          </p:cNvPicPr>
          <p:nvPr/>
        </p:nvPicPr>
        <p:blipFill>
          <a:blip r:embed="rId4"/>
          <a:stretch>
            <a:fillRect/>
          </a:stretch>
        </p:blipFill>
        <p:spPr>
          <a:xfrm>
            <a:off x="493837" y="3075310"/>
            <a:ext cx="4217865" cy="2441922"/>
          </a:xfrm>
          <a:prstGeom prst="rect">
            <a:avLst/>
          </a:prstGeom>
        </p:spPr>
      </p:pic>
    </p:spTree>
    <p:extLst>
      <p:ext uri="{BB962C8B-B14F-4D97-AF65-F5344CB8AC3E}">
        <p14:creationId xmlns:p14="http://schemas.microsoft.com/office/powerpoint/2010/main" val="2725610011"/>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DP-</a:t>
            </a:r>
            <a:r>
              <a:rPr lang="zh-TW" altLang="en-US" dirty="0"/>
              <a:t>背包問題</a:t>
            </a:r>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dirty="0"/>
              <a:t>題目描述： </a:t>
            </a:r>
            <a:endParaRPr lang="en-US" altLang="zh-TW" dirty="0"/>
          </a:p>
          <a:p>
            <a:pPr marL="0" indent="0">
              <a:buNone/>
            </a:pPr>
            <a:r>
              <a:rPr lang="zh-TW" altLang="en-US" dirty="0"/>
              <a:t>給定一組物品，每個物品有一個重量和一個價值。有一個容量為</a:t>
            </a:r>
            <a:r>
              <a:rPr lang="en-US" altLang="zh-TW" dirty="0"/>
              <a:t>W</a:t>
            </a:r>
            <a:r>
              <a:rPr lang="zh-TW" altLang="en-US" dirty="0"/>
              <a:t>的背包，我們希望選擇一些物品放入背包中，使得放入的物品總重量不超過背包的容量，並且使得放入的物品的價值總和最大化。請設計一個算法來解決這個問題。</a:t>
            </a:r>
            <a:endParaRPr lang="en-US" altLang="zh-TW" sz="4000"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165</a:t>
            </a:fld>
            <a:endParaRPr lang="zh-TW" altLang="en-US"/>
          </a:p>
        </p:txBody>
      </p:sp>
    </p:spTree>
    <p:extLst>
      <p:ext uri="{BB962C8B-B14F-4D97-AF65-F5344CB8AC3E}">
        <p14:creationId xmlns:p14="http://schemas.microsoft.com/office/powerpoint/2010/main" val="1858407810"/>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DP-</a:t>
            </a:r>
            <a:r>
              <a:rPr lang="zh-TW" altLang="en-US" dirty="0"/>
              <a:t>背包問題</a:t>
            </a:r>
            <a:r>
              <a:rPr lang="en-US" altLang="zh-TW" dirty="0"/>
              <a:t>(</a:t>
            </a:r>
            <a:r>
              <a:rPr lang="zh-TW" altLang="en-US" dirty="0"/>
              <a:t>補</a:t>
            </a:r>
            <a:r>
              <a:rPr lang="en-US" altLang="zh-TW" dirty="0"/>
              <a:t>)</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dirty="0"/>
              <a:t>暴力枚舉： </a:t>
            </a:r>
            <a:endParaRPr lang="en-US" altLang="zh-TW" dirty="0"/>
          </a:p>
          <a:p>
            <a:r>
              <a:rPr lang="zh-TW" altLang="en-US" dirty="0"/>
              <a:t>窮舉法是最基本的方法。針對全部物品，窮舉所有子集合，找出物品總重量符合限制、物品總價值最大的子集合。</a:t>
            </a:r>
          </a:p>
          <a:p>
            <a:r>
              <a:rPr lang="zh-TW" altLang="en-US" dirty="0"/>
              <a:t>所有的子集合總共 </a:t>
            </a:r>
            <a:r>
              <a:rPr lang="en-US" altLang="zh-TW" dirty="0"/>
              <a:t>O(2ᴺ) </a:t>
            </a:r>
            <a:r>
              <a:rPr lang="zh-TW" altLang="en-US" dirty="0"/>
              <a:t>個，驗證一個子集合需時 </a:t>
            </a:r>
            <a:r>
              <a:rPr lang="en-US" altLang="zh-TW" dirty="0"/>
              <a:t>O(N) </a:t>
            </a:r>
            <a:r>
              <a:rPr lang="zh-TW" altLang="en-US" dirty="0"/>
              <a:t>，時間複雜度 </a:t>
            </a:r>
            <a:r>
              <a:rPr lang="en-US" altLang="zh-TW" dirty="0"/>
              <a:t>O(2ᴺ N) </a:t>
            </a:r>
            <a:r>
              <a:rPr lang="zh-TW" altLang="en-US" dirty="0"/>
              <a:t>。 </a:t>
            </a:r>
            <a:r>
              <a:rPr lang="en-US" altLang="zh-TW" dirty="0"/>
              <a:t>N </a:t>
            </a:r>
            <a:r>
              <a:rPr lang="zh-TW" altLang="en-US" dirty="0"/>
              <a:t>是物品的數量。</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166</a:t>
            </a:fld>
            <a:endParaRPr lang="zh-TW" altLang="en-US"/>
          </a:p>
        </p:txBody>
      </p:sp>
    </p:spTree>
    <p:extLst>
      <p:ext uri="{BB962C8B-B14F-4D97-AF65-F5344CB8AC3E}">
        <p14:creationId xmlns:p14="http://schemas.microsoft.com/office/powerpoint/2010/main" val="3214772099"/>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DP-</a:t>
            </a:r>
            <a:r>
              <a:rPr lang="zh-TW" altLang="en-US" dirty="0"/>
              <a:t>背包問題</a:t>
            </a:r>
            <a:r>
              <a:rPr lang="en-US" altLang="zh-TW" dirty="0"/>
              <a:t>(</a:t>
            </a:r>
            <a:r>
              <a:rPr lang="zh-TW" altLang="en-US" dirty="0"/>
              <a:t>補</a:t>
            </a:r>
            <a:r>
              <a:rPr lang="en-US" altLang="zh-TW" dirty="0"/>
              <a:t>)</a:t>
            </a:r>
            <a:endParaRPr lang="zh-TW" altLang="en-US" dirty="0"/>
          </a:p>
        </p:txBody>
      </p:sp>
      <p:sp>
        <p:nvSpPr>
          <p:cNvPr id="3" name="內容版面配置區 2"/>
          <p:cNvSpPr>
            <a:spLocks noGrp="1"/>
          </p:cNvSpPr>
          <p:nvPr>
            <p:ph idx="1"/>
          </p:nvPr>
        </p:nvSpPr>
        <p:spPr>
          <a:xfrm>
            <a:off x="204217" y="1024149"/>
            <a:ext cx="8435280" cy="5501195"/>
          </a:xfrm>
        </p:spPr>
        <p:txBody>
          <a:bodyPr>
            <a:normAutofit fontScale="70000" lnSpcReduction="20000"/>
          </a:bodyPr>
          <a:lstStyle/>
          <a:p>
            <a:pPr marL="0" indent="0">
              <a:buNone/>
            </a:pPr>
            <a:r>
              <a:rPr lang="zh-TW" altLang="en-US" dirty="0"/>
              <a:t>思維：</a:t>
            </a:r>
            <a:endParaRPr lang="en-US" altLang="zh-TW" dirty="0"/>
          </a:p>
          <a:p>
            <a:r>
              <a:rPr lang="zh-TW" altLang="en-US" dirty="0"/>
              <a:t>然後，我們遍歷每個物品，對於每個物品</a:t>
            </a:r>
            <a:r>
              <a:rPr lang="en-US" altLang="zh-TW" dirty="0" err="1"/>
              <a:t>i</a:t>
            </a:r>
            <a:r>
              <a:rPr lang="zh-TW" altLang="en-US" dirty="0"/>
              <a:t>，遍歷背包容量</a:t>
            </a:r>
            <a:r>
              <a:rPr lang="en-US" altLang="zh-TW" dirty="0"/>
              <a:t>j</a:t>
            </a:r>
            <a:r>
              <a:rPr lang="zh-TW" altLang="en-US" dirty="0"/>
              <a:t>從</a:t>
            </a:r>
            <a:r>
              <a:rPr lang="en-US" altLang="zh-TW" dirty="0"/>
              <a:t>1</a:t>
            </a:r>
            <a:r>
              <a:rPr lang="zh-TW" altLang="en-US" dirty="0"/>
              <a:t>到</a:t>
            </a:r>
            <a:r>
              <a:rPr lang="en-US" altLang="zh-TW" dirty="0"/>
              <a:t>W</a:t>
            </a:r>
            <a:r>
              <a:rPr lang="zh-TW" altLang="en-US" dirty="0"/>
              <a:t>。對於每一個背包容量，我們有兩種選擇：</a:t>
            </a:r>
          </a:p>
          <a:p>
            <a:r>
              <a:rPr lang="zh-TW" altLang="en-US" dirty="0"/>
              <a:t>如果物品</a:t>
            </a:r>
            <a:r>
              <a:rPr lang="en-US" altLang="zh-TW" dirty="0" err="1"/>
              <a:t>i</a:t>
            </a:r>
            <a:r>
              <a:rPr lang="zh-TW" altLang="en-US" dirty="0"/>
              <a:t>的重量</a:t>
            </a:r>
            <a:r>
              <a:rPr lang="en-US" altLang="zh-TW" dirty="0" err="1"/>
              <a:t>wi</a:t>
            </a:r>
            <a:r>
              <a:rPr lang="zh-TW" altLang="en-US" dirty="0"/>
              <a:t>大於當前背包容量</a:t>
            </a:r>
            <a:r>
              <a:rPr lang="en-US" altLang="zh-TW" dirty="0"/>
              <a:t>j</a:t>
            </a:r>
            <a:r>
              <a:rPr lang="zh-TW" altLang="en-US" dirty="0"/>
              <a:t>，則無法將物品</a:t>
            </a:r>
            <a:r>
              <a:rPr lang="en-US" altLang="zh-TW" dirty="0" err="1"/>
              <a:t>i</a:t>
            </a:r>
            <a:r>
              <a:rPr lang="zh-TW" altLang="en-US" dirty="0"/>
              <a:t>放入背包中，因此</a:t>
            </a:r>
            <a:r>
              <a:rPr lang="en-US" altLang="zh-TW" dirty="0" err="1"/>
              <a:t>dp</a:t>
            </a:r>
            <a:r>
              <a:rPr lang="en-US" altLang="zh-TW" dirty="0"/>
              <a:t>[</a:t>
            </a:r>
            <a:r>
              <a:rPr lang="en-US" altLang="zh-TW" dirty="0" err="1"/>
              <a:t>i</a:t>
            </a:r>
            <a:r>
              <a:rPr lang="en-US" altLang="zh-TW" dirty="0"/>
              <a:t>][j] = </a:t>
            </a:r>
            <a:r>
              <a:rPr lang="en-US" altLang="zh-TW" dirty="0" err="1"/>
              <a:t>dp</a:t>
            </a:r>
            <a:r>
              <a:rPr lang="en-US" altLang="zh-TW" dirty="0"/>
              <a:t>[i-1][j]</a:t>
            </a:r>
            <a:r>
              <a:rPr lang="zh-TW" altLang="en-US" dirty="0"/>
              <a:t>，即與前</a:t>
            </a:r>
            <a:r>
              <a:rPr lang="en-US" altLang="zh-TW" dirty="0"/>
              <a:t>i-1</a:t>
            </a:r>
            <a:r>
              <a:rPr lang="zh-TW" altLang="en-US" dirty="0"/>
              <a:t>個物品時的最大價值相同。</a:t>
            </a:r>
          </a:p>
          <a:p>
            <a:r>
              <a:rPr lang="zh-TW" altLang="en-US" dirty="0"/>
              <a:t>如果物品</a:t>
            </a:r>
            <a:r>
              <a:rPr lang="en-US" altLang="zh-TW" dirty="0" err="1"/>
              <a:t>i</a:t>
            </a:r>
            <a:r>
              <a:rPr lang="zh-TW" altLang="en-US" dirty="0"/>
              <a:t>的重量</a:t>
            </a:r>
            <a:r>
              <a:rPr lang="en-US" altLang="zh-TW" dirty="0" err="1"/>
              <a:t>wi</a:t>
            </a:r>
            <a:r>
              <a:rPr lang="zh-TW" altLang="en-US" dirty="0"/>
              <a:t>小於等於當前背包容量</a:t>
            </a:r>
            <a:r>
              <a:rPr lang="en-US" altLang="zh-TW" dirty="0"/>
              <a:t>j</a:t>
            </a:r>
            <a:r>
              <a:rPr lang="zh-TW" altLang="en-US" dirty="0"/>
              <a:t>，則可以選擇將物品</a:t>
            </a:r>
            <a:r>
              <a:rPr lang="en-US" altLang="zh-TW" dirty="0" err="1"/>
              <a:t>i</a:t>
            </a:r>
            <a:r>
              <a:rPr lang="zh-TW" altLang="en-US" dirty="0"/>
              <a:t>放入背包中。此時，我們需要比較將物品</a:t>
            </a:r>
            <a:r>
              <a:rPr lang="en-US" altLang="zh-TW" dirty="0" err="1"/>
              <a:t>i</a:t>
            </a:r>
            <a:r>
              <a:rPr lang="zh-TW" altLang="en-US" dirty="0"/>
              <a:t>放入背包和不放入背包兩種情況下的最大價值，取其中較大的值作為</a:t>
            </a:r>
            <a:r>
              <a:rPr lang="en-US" altLang="zh-TW" dirty="0" err="1"/>
              <a:t>dp</a:t>
            </a:r>
            <a:r>
              <a:rPr lang="en-US" altLang="zh-TW" dirty="0"/>
              <a:t>[</a:t>
            </a:r>
            <a:r>
              <a:rPr lang="en-US" altLang="zh-TW" dirty="0" err="1"/>
              <a:t>i</a:t>
            </a:r>
            <a:r>
              <a:rPr lang="en-US" altLang="zh-TW" dirty="0"/>
              <a:t>][j]</a:t>
            </a:r>
            <a:r>
              <a:rPr lang="zh-TW" altLang="en-US" dirty="0"/>
              <a:t>。因此，</a:t>
            </a:r>
            <a:r>
              <a:rPr lang="en-US" altLang="zh-TW" dirty="0" err="1"/>
              <a:t>dp</a:t>
            </a:r>
            <a:r>
              <a:rPr lang="en-US" altLang="zh-TW" dirty="0"/>
              <a:t>[</a:t>
            </a:r>
            <a:r>
              <a:rPr lang="en-US" altLang="zh-TW" dirty="0" err="1"/>
              <a:t>i</a:t>
            </a:r>
            <a:r>
              <a:rPr lang="en-US" altLang="zh-TW" dirty="0"/>
              <a:t>][j] = max(</a:t>
            </a:r>
            <a:r>
              <a:rPr lang="en-US" altLang="zh-TW" dirty="0" err="1"/>
              <a:t>dp</a:t>
            </a:r>
            <a:r>
              <a:rPr lang="en-US" altLang="zh-TW" dirty="0"/>
              <a:t>[i-1][j], </a:t>
            </a:r>
            <a:r>
              <a:rPr lang="en-US" altLang="zh-TW" dirty="0" err="1"/>
              <a:t>dp</a:t>
            </a:r>
            <a:r>
              <a:rPr lang="en-US" altLang="zh-TW" dirty="0"/>
              <a:t>[i-1][j-</a:t>
            </a:r>
            <a:r>
              <a:rPr lang="en-US" altLang="zh-TW" dirty="0" err="1"/>
              <a:t>wi</a:t>
            </a:r>
            <a:r>
              <a:rPr lang="en-US" altLang="zh-TW" dirty="0"/>
              <a:t>] + vi)</a:t>
            </a:r>
            <a:r>
              <a:rPr lang="zh-TW" altLang="en-US" dirty="0"/>
              <a:t>，其中</a:t>
            </a:r>
            <a:r>
              <a:rPr lang="en-US" altLang="zh-TW" dirty="0" err="1"/>
              <a:t>wi</a:t>
            </a:r>
            <a:r>
              <a:rPr lang="zh-TW" altLang="en-US" dirty="0"/>
              <a:t>為物品</a:t>
            </a:r>
            <a:r>
              <a:rPr lang="en-US" altLang="zh-TW" dirty="0" err="1"/>
              <a:t>i</a:t>
            </a:r>
            <a:r>
              <a:rPr lang="zh-TW" altLang="en-US" dirty="0"/>
              <a:t>的重量，</a:t>
            </a:r>
            <a:r>
              <a:rPr lang="en-US" altLang="zh-TW" dirty="0"/>
              <a:t>vi</a:t>
            </a:r>
            <a:r>
              <a:rPr lang="zh-TW" altLang="en-US" dirty="0"/>
              <a:t>為物品</a:t>
            </a:r>
            <a:r>
              <a:rPr lang="en-US" altLang="zh-TW" dirty="0" err="1"/>
              <a:t>i</a:t>
            </a:r>
            <a:r>
              <a:rPr lang="zh-TW" altLang="en-US" dirty="0"/>
              <a:t>的價值。</a:t>
            </a:r>
          </a:p>
          <a:p>
            <a:r>
              <a:rPr lang="zh-TW" altLang="en-US" dirty="0"/>
              <a:t>最終，</a:t>
            </a:r>
            <a:r>
              <a:rPr lang="en-US" altLang="zh-TW" dirty="0" err="1"/>
              <a:t>dp</a:t>
            </a:r>
            <a:r>
              <a:rPr lang="en-US" altLang="zh-TW" dirty="0"/>
              <a:t>[n][W]</a:t>
            </a:r>
            <a:r>
              <a:rPr lang="zh-TW" altLang="en-US" dirty="0"/>
              <a:t>即為所求的最大價值，其中</a:t>
            </a:r>
            <a:r>
              <a:rPr lang="en-US" altLang="zh-TW" dirty="0"/>
              <a:t>n</a:t>
            </a:r>
            <a:r>
              <a:rPr lang="zh-TW" altLang="en-US" dirty="0"/>
              <a:t>為物品的個數，</a:t>
            </a:r>
            <a:r>
              <a:rPr lang="en-US" altLang="zh-TW" dirty="0"/>
              <a:t>W</a:t>
            </a:r>
            <a:r>
              <a:rPr lang="zh-TW" altLang="en-US" dirty="0"/>
              <a:t>為背包的容量。</a:t>
            </a:r>
          </a:p>
          <a:p>
            <a:pPr marL="0" indent="0">
              <a:buNone/>
            </a:pPr>
            <a:r>
              <a:rPr lang="zh-TW" altLang="en-US" dirty="0"/>
              <a:t> </a:t>
            </a:r>
            <a:endParaRPr lang="en-US" altLang="zh-TW"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167</a:t>
            </a:fld>
            <a:endParaRPr lang="zh-TW" altLang="en-US"/>
          </a:p>
        </p:txBody>
      </p:sp>
    </p:spTree>
    <p:extLst>
      <p:ext uri="{BB962C8B-B14F-4D97-AF65-F5344CB8AC3E}">
        <p14:creationId xmlns:p14="http://schemas.microsoft.com/office/powerpoint/2010/main" val="1528125960"/>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DP-</a:t>
            </a:r>
            <a:r>
              <a:rPr lang="zh-TW" altLang="en-US" dirty="0"/>
              <a:t>背包問題</a:t>
            </a:r>
            <a:r>
              <a:rPr lang="en-US" altLang="zh-TW" dirty="0"/>
              <a:t>(</a:t>
            </a:r>
            <a:r>
              <a:rPr lang="zh-TW" altLang="en-US" dirty="0"/>
              <a:t>補</a:t>
            </a:r>
            <a:r>
              <a:rPr lang="en-US" altLang="zh-TW" dirty="0"/>
              <a:t>)</a:t>
            </a:r>
            <a:endParaRPr lang="zh-TW" altLang="en-US" dirty="0"/>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r>
              <a:rPr lang="zh-TW" altLang="en-US" dirty="0"/>
              <a:t>範例</a:t>
            </a:r>
            <a:endParaRPr lang="en-US" altLang="zh-TW" dirty="0"/>
          </a:p>
          <a:p>
            <a:pPr marL="0" indent="0">
              <a:buNone/>
            </a:pPr>
            <a:r>
              <a:rPr lang="zh-TW" altLang="en-US" dirty="0"/>
              <a:t> </a:t>
            </a:r>
            <a:endParaRPr lang="en-US" altLang="zh-TW"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168</a:t>
            </a:fld>
            <a:endParaRPr lang="zh-TW" altLang="en-US"/>
          </a:p>
        </p:txBody>
      </p:sp>
      <p:pic>
        <p:nvPicPr>
          <p:cNvPr id="6" name="圖片 5"/>
          <p:cNvPicPr>
            <a:picLocks noChangeAspect="1"/>
          </p:cNvPicPr>
          <p:nvPr/>
        </p:nvPicPr>
        <p:blipFill>
          <a:blip r:embed="rId3"/>
          <a:stretch>
            <a:fillRect/>
          </a:stretch>
        </p:blipFill>
        <p:spPr>
          <a:xfrm>
            <a:off x="642392" y="1772816"/>
            <a:ext cx="6161856" cy="4352537"/>
          </a:xfrm>
          <a:prstGeom prst="rect">
            <a:avLst/>
          </a:prstGeom>
        </p:spPr>
      </p:pic>
    </p:spTree>
    <p:extLst>
      <p:ext uri="{BB962C8B-B14F-4D97-AF65-F5344CB8AC3E}">
        <p14:creationId xmlns:p14="http://schemas.microsoft.com/office/powerpoint/2010/main" val="2875456897"/>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演算法</a:t>
            </a:r>
            <a:r>
              <a:rPr lang="en-US" altLang="zh-TW" dirty="0"/>
              <a:t>– DP-</a:t>
            </a:r>
            <a:r>
              <a:rPr lang="zh-TW" altLang="en-US" dirty="0"/>
              <a:t>質數建表</a:t>
            </a:r>
          </a:p>
        </p:txBody>
      </p:sp>
      <p:sp>
        <p:nvSpPr>
          <p:cNvPr id="3" name="內容版面配置區 2"/>
          <p:cNvSpPr>
            <a:spLocks noGrp="1"/>
          </p:cNvSpPr>
          <p:nvPr>
            <p:ph idx="1"/>
          </p:nvPr>
        </p:nvSpPr>
        <p:spPr>
          <a:xfrm>
            <a:off x="204217" y="1024149"/>
            <a:ext cx="8435280" cy="5501195"/>
          </a:xfrm>
        </p:spPr>
        <p:txBody>
          <a:bodyPr>
            <a:normAutofit/>
          </a:bodyPr>
          <a:lstStyle/>
          <a:p>
            <a:pPr marL="0" indent="0">
              <a:buNone/>
            </a:pPr>
            <a:endParaRPr lang="en-US" altLang="zh-TW" dirty="0"/>
          </a:p>
          <a:p>
            <a:pPr marL="0" indent="0">
              <a:buNone/>
            </a:pPr>
            <a:r>
              <a:rPr lang="zh-TW" altLang="en-US" dirty="0"/>
              <a:t> </a:t>
            </a:r>
            <a:endParaRPr lang="en-US" altLang="zh-TW"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169</a:t>
            </a:fld>
            <a:endParaRPr lang="zh-TW" altLang="en-US"/>
          </a:p>
        </p:txBody>
      </p:sp>
      <p:pic>
        <p:nvPicPr>
          <p:cNvPr id="5" name="圖片 4"/>
          <p:cNvPicPr>
            <a:picLocks noChangeAspect="1"/>
          </p:cNvPicPr>
          <p:nvPr/>
        </p:nvPicPr>
        <p:blipFill>
          <a:blip r:embed="rId3"/>
          <a:stretch>
            <a:fillRect/>
          </a:stretch>
        </p:blipFill>
        <p:spPr>
          <a:xfrm>
            <a:off x="378494" y="1081897"/>
            <a:ext cx="8086725" cy="5181600"/>
          </a:xfrm>
          <a:prstGeom prst="rect">
            <a:avLst/>
          </a:prstGeom>
        </p:spPr>
      </p:pic>
    </p:spTree>
    <p:extLst>
      <p:ext uri="{BB962C8B-B14F-4D97-AF65-F5344CB8AC3E}">
        <p14:creationId xmlns:p14="http://schemas.microsoft.com/office/powerpoint/2010/main" val="41753221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17</a:t>
            </a:fld>
            <a:endParaRPr lang="zh-TW" altLang="en-US"/>
          </a:p>
        </p:txBody>
      </p:sp>
      <p:sp>
        <p:nvSpPr>
          <p:cNvPr id="4" name="文字方塊 3"/>
          <p:cNvSpPr txBox="1"/>
          <p:nvPr/>
        </p:nvSpPr>
        <p:spPr>
          <a:xfrm>
            <a:off x="179512" y="967006"/>
            <a:ext cx="8364790" cy="553998"/>
          </a:xfrm>
          <a:prstGeom prst="rect">
            <a:avLst/>
          </a:prstGeom>
          <a:noFill/>
        </p:spPr>
        <p:txBody>
          <a:bodyPr wrap="none" rtlCol="0">
            <a:spAutoFit/>
          </a:bodyPr>
          <a:lstStyle/>
          <a:p>
            <a:r>
              <a:rPr lang="zh-TW" altLang="en-US" sz="3000" dirty="0">
                <a:latin typeface="+mj-ea"/>
                <a:ea typeface="+mj-ea"/>
              </a:rPr>
              <a:t>常用用法</a:t>
            </a:r>
            <a:r>
              <a:rPr lang="en-US" altLang="zh-TW" sz="3000" dirty="0">
                <a:latin typeface="+mj-ea"/>
                <a:ea typeface="+mj-ea"/>
              </a:rPr>
              <a:t>:</a:t>
            </a:r>
            <a:r>
              <a:rPr lang="zh-TW" altLang="en-US" sz="3000" dirty="0">
                <a:latin typeface="+mj-ea"/>
                <a:ea typeface="+mj-ea"/>
              </a:rPr>
              <a:t>開啟檔案，我們先建立一個</a:t>
            </a:r>
            <a:r>
              <a:rPr lang="zh-TW" altLang="en-US" sz="3000" dirty="0">
                <a:solidFill>
                  <a:srgbClr val="FF0000"/>
                </a:solidFill>
                <a:latin typeface="+mj-ea"/>
                <a:ea typeface="+mj-ea"/>
              </a:rPr>
              <a:t>全新的檔案</a:t>
            </a:r>
          </a:p>
        </p:txBody>
      </p:sp>
      <p:pic>
        <p:nvPicPr>
          <p:cNvPr id="5" name="圖片 4"/>
          <p:cNvPicPr>
            <a:picLocks noChangeAspect="1"/>
          </p:cNvPicPr>
          <p:nvPr/>
        </p:nvPicPr>
        <p:blipFill>
          <a:blip r:embed="rId2"/>
          <a:stretch>
            <a:fillRect/>
          </a:stretch>
        </p:blipFill>
        <p:spPr>
          <a:xfrm>
            <a:off x="360512" y="1998401"/>
            <a:ext cx="6192688" cy="4206909"/>
          </a:xfrm>
          <a:prstGeom prst="rect">
            <a:avLst/>
          </a:prstGeom>
        </p:spPr>
      </p:pic>
    </p:spTree>
    <p:extLst>
      <p:ext uri="{BB962C8B-B14F-4D97-AF65-F5344CB8AC3E}">
        <p14:creationId xmlns:p14="http://schemas.microsoft.com/office/powerpoint/2010/main" val="3761043149"/>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加速技巧</a:t>
            </a:r>
            <a:r>
              <a:rPr lang="en-US" altLang="zh-TW" dirty="0"/>
              <a:t>-</a:t>
            </a:r>
            <a:r>
              <a:rPr lang="zh-TW" altLang="en-US" dirty="0"/>
              <a:t>檔案輸入</a:t>
            </a:r>
          </a:p>
        </p:txBody>
      </p:sp>
      <p:sp>
        <p:nvSpPr>
          <p:cNvPr id="3" name="內容版面配置區 2"/>
          <p:cNvSpPr>
            <a:spLocks noGrp="1"/>
          </p:cNvSpPr>
          <p:nvPr>
            <p:ph idx="1"/>
          </p:nvPr>
        </p:nvSpPr>
        <p:spPr>
          <a:xfrm>
            <a:off x="132738" y="1037717"/>
            <a:ext cx="8976295" cy="5501195"/>
          </a:xfrm>
        </p:spPr>
        <p:txBody>
          <a:bodyPr>
            <a:normAutofit/>
          </a:bodyPr>
          <a:lstStyle/>
          <a:p>
            <a:pPr marL="0" indent="0">
              <a:buNone/>
            </a:pPr>
            <a:r>
              <a:rPr lang="zh-TW" altLang="en-US" dirty="0"/>
              <a:t>檔案輸入輸出</a:t>
            </a:r>
            <a:r>
              <a:rPr lang="en-US" altLang="zh-TW" dirty="0"/>
              <a:t>:</a:t>
            </a:r>
          </a:p>
          <a:p>
            <a:pPr marL="0" indent="0">
              <a:buNone/>
            </a:pPr>
            <a:r>
              <a:rPr lang="en-US" altLang="zh-TW" dirty="0"/>
              <a:t>python3 main.py &lt; input.txt &gt; output.txt</a:t>
            </a:r>
          </a:p>
          <a:p>
            <a:pPr marL="0" indent="0">
              <a:buNone/>
            </a:pPr>
            <a:endParaRPr lang="en-US" altLang="zh-TW" dirty="0"/>
          </a:p>
          <a:p>
            <a:pPr marL="0" indent="0">
              <a:buNone/>
            </a:pPr>
            <a:endParaRPr lang="en-US" altLang="zh-TW"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170</a:t>
            </a:fld>
            <a:endParaRPr lang="zh-TW" altLang="en-US"/>
          </a:p>
        </p:txBody>
      </p:sp>
      <p:pic>
        <p:nvPicPr>
          <p:cNvPr id="5" name="圖片 4"/>
          <p:cNvPicPr>
            <a:picLocks noChangeAspect="1"/>
          </p:cNvPicPr>
          <p:nvPr/>
        </p:nvPicPr>
        <p:blipFill>
          <a:blip r:embed="rId3"/>
          <a:stretch>
            <a:fillRect/>
          </a:stretch>
        </p:blipFill>
        <p:spPr>
          <a:xfrm>
            <a:off x="331912" y="2564904"/>
            <a:ext cx="7924800" cy="3124200"/>
          </a:xfrm>
          <a:prstGeom prst="rect">
            <a:avLst/>
          </a:prstGeom>
        </p:spPr>
      </p:pic>
    </p:spTree>
    <p:extLst>
      <p:ext uri="{BB962C8B-B14F-4D97-AF65-F5344CB8AC3E}">
        <p14:creationId xmlns:p14="http://schemas.microsoft.com/office/powerpoint/2010/main" val="358752066"/>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加速技巧</a:t>
            </a:r>
            <a:r>
              <a:rPr lang="en-US" altLang="zh-TW" dirty="0"/>
              <a:t>-</a:t>
            </a:r>
            <a:r>
              <a:rPr lang="zh-TW" altLang="en-US" dirty="0"/>
              <a:t>位元運算</a:t>
            </a:r>
          </a:p>
        </p:txBody>
      </p:sp>
      <p:sp>
        <p:nvSpPr>
          <p:cNvPr id="3" name="內容版面配置區 2"/>
          <p:cNvSpPr>
            <a:spLocks noGrp="1"/>
          </p:cNvSpPr>
          <p:nvPr>
            <p:ph idx="1"/>
          </p:nvPr>
        </p:nvSpPr>
        <p:spPr>
          <a:xfrm>
            <a:off x="132738" y="1037717"/>
            <a:ext cx="8976295" cy="5501195"/>
          </a:xfrm>
        </p:spPr>
        <p:txBody>
          <a:bodyPr>
            <a:normAutofit/>
          </a:bodyPr>
          <a:lstStyle/>
          <a:p>
            <a:pPr marL="0" indent="0">
              <a:buNone/>
            </a:pPr>
            <a:r>
              <a:rPr lang="en-US" altLang="zh-TW" dirty="0"/>
              <a:t>And</a:t>
            </a:r>
            <a:r>
              <a:rPr lang="zh-TW" altLang="en-US" dirty="0"/>
              <a:t>運算</a:t>
            </a:r>
            <a:r>
              <a:rPr lang="en-US" altLang="zh-TW" dirty="0"/>
              <a:t>:</a:t>
            </a:r>
          </a:p>
          <a:p>
            <a:pPr marL="0" indent="0">
              <a:buNone/>
            </a:pPr>
            <a:r>
              <a:rPr lang="en-US" altLang="zh-TW" dirty="0"/>
              <a:t>a = 5 # </a:t>
            </a:r>
            <a:r>
              <a:rPr lang="zh-TW" altLang="en-US" dirty="0"/>
              <a:t>二进制表示为 </a:t>
            </a:r>
            <a:r>
              <a:rPr lang="en-US" altLang="zh-TW" dirty="0"/>
              <a:t>0101</a:t>
            </a:r>
            <a:r>
              <a:rPr lang="zh-TW" altLang="en-US" dirty="0"/>
              <a:t> </a:t>
            </a:r>
            <a:endParaRPr lang="en-US" altLang="zh-TW" dirty="0"/>
          </a:p>
          <a:p>
            <a:pPr marL="0" indent="0">
              <a:buNone/>
            </a:pPr>
            <a:r>
              <a:rPr lang="en-US" altLang="zh-TW" dirty="0"/>
              <a:t>b = 3 # </a:t>
            </a:r>
            <a:r>
              <a:rPr lang="zh-TW" altLang="en-US" dirty="0"/>
              <a:t>二进制表示为 </a:t>
            </a:r>
            <a:r>
              <a:rPr lang="en-US" altLang="zh-TW" dirty="0"/>
              <a:t>0011</a:t>
            </a:r>
            <a:r>
              <a:rPr lang="zh-TW" altLang="en-US" dirty="0"/>
              <a:t> </a:t>
            </a:r>
            <a:endParaRPr lang="en-US" altLang="zh-TW" dirty="0"/>
          </a:p>
          <a:p>
            <a:pPr marL="0" indent="0">
              <a:buNone/>
            </a:pPr>
            <a:r>
              <a:rPr lang="en-US" altLang="zh-TW" dirty="0"/>
              <a:t>result = a &amp; b </a:t>
            </a:r>
          </a:p>
          <a:p>
            <a:pPr marL="0" indent="0">
              <a:buNone/>
            </a:pPr>
            <a:r>
              <a:rPr lang="en-US" altLang="zh-TW" dirty="0"/>
              <a:t># </a:t>
            </a:r>
            <a:r>
              <a:rPr lang="zh-TW" altLang="en-US" dirty="0"/>
              <a:t>二进制结果为 </a:t>
            </a:r>
            <a:r>
              <a:rPr lang="en-US" altLang="zh-TW" dirty="0"/>
              <a:t>0001</a:t>
            </a:r>
            <a:r>
              <a:rPr lang="zh-TW" altLang="en-US" dirty="0"/>
              <a:t>，即十进制的 </a:t>
            </a:r>
            <a:r>
              <a:rPr lang="en-US" altLang="zh-TW" dirty="0"/>
              <a:t>1</a:t>
            </a:r>
            <a:r>
              <a:rPr lang="zh-TW" altLang="en-US" dirty="0"/>
              <a:t> </a:t>
            </a:r>
            <a:r>
              <a:rPr lang="en-US" altLang="zh-TW" dirty="0"/>
              <a:t>print(result) # </a:t>
            </a:r>
            <a:r>
              <a:rPr lang="zh-TW" altLang="en-US" dirty="0"/>
              <a:t>输出</a:t>
            </a:r>
            <a:r>
              <a:rPr lang="en-US" altLang="zh-TW" dirty="0"/>
              <a:t>: 1</a:t>
            </a:r>
          </a:p>
          <a:p>
            <a:pPr marL="0" indent="0">
              <a:buNone/>
            </a:pPr>
            <a:r>
              <a:rPr lang="en-US" altLang="zh-TW" b="1" dirty="0">
                <a:solidFill>
                  <a:srgbClr val="FF0000"/>
                </a:solidFill>
              </a:rPr>
              <a:t>Hint:int&amp;1</a:t>
            </a:r>
            <a:r>
              <a:rPr lang="zh-TW" altLang="en-US" b="1" dirty="0">
                <a:solidFill>
                  <a:srgbClr val="FF0000"/>
                </a:solidFill>
              </a:rPr>
              <a:t>可以檢查是否為奇數</a:t>
            </a:r>
            <a:endParaRPr lang="en-US" altLang="zh-TW" b="1"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171</a:t>
            </a:fld>
            <a:endParaRPr lang="zh-TW" altLang="en-US"/>
          </a:p>
        </p:txBody>
      </p:sp>
    </p:spTree>
    <p:extLst>
      <p:ext uri="{BB962C8B-B14F-4D97-AF65-F5344CB8AC3E}">
        <p14:creationId xmlns:p14="http://schemas.microsoft.com/office/powerpoint/2010/main" val="1106021055"/>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加速技巧</a:t>
            </a:r>
            <a:r>
              <a:rPr lang="en-US" altLang="zh-TW" dirty="0"/>
              <a:t>-</a:t>
            </a:r>
            <a:r>
              <a:rPr lang="zh-TW" altLang="en-US" dirty="0"/>
              <a:t>位元運算</a:t>
            </a:r>
          </a:p>
        </p:txBody>
      </p:sp>
      <p:sp>
        <p:nvSpPr>
          <p:cNvPr id="3" name="內容版面配置區 2"/>
          <p:cNvSpPr>
            <a:spLocks noGrp="1"/>
          </p:cNvSpPr>
          <p:nvPr>
            <p:ph idx="1"/>
          </p:nvPr>
        </p:nvSpPr>
        <p:spPr>
          <a:xfrm>
            <a:off x="132738" y="1037717"/>
            <a:ext cx="8976295" cy="5501195"/>
          </a:xfrm>
        </p:spPr>
        <p:txBody>
          <a:bodyPr>
            <a:normAutofit lnSpcReduction="10000"/>
          </a:bodyPr>
          <a:lstStyle/>
          <a:p>
            <a:pPr marL="0" indent="0">
              <a:buNone/>
            </a:pPr>
            <a:r>
              <a:rPr lang="zh-TW" altLang="en-US" dirty="0"/>
              <a:t>位移運算</a:t>
            </a:r>
            <a:r>
              <a:rPr lang="en-US" altLang="zh-TW" dirty="0"/>
              <a:t>:</a:t>
            </a:r>
          </a:p>
          <a:p>
            <a:pPr marL="0" indent="0">
              <a:buNone/>
            </a:pPr>
            <a:r>
              <a:rPr lang="en-US" altLang="zh-TW" dirty="0"/>
              <a:t>a = 5 # </a:t>
            </a:r>
            <a:r>
              <a:rPr lang="zh-TW" altLang="en-US" dirty="0"/>
              <a:t>二进制表示为 </a:t>
            </a:r>
            <a:r>
              <a:rPr lang="en-US" altLang="zh-TW" dirty="0"/>
              <a:t>0101</a:t>
            </a:r>
            <a:r>
              <a:rPr lang="zh-TW" altLang="en-US" dirty="0"/>
              <a:t> </a:t>
            </a:r>
            <a:endParaRPr lang="en-US" altLang="zh-TW" dirty="0"/>
          </a:p>
          <a:p>
            <a:pPr marL="0" indent="0">
              <a:buNone/>
            </a:pPr>
            <a:r>
              <a:rPr lang="en-US" altLang="zh-TW" dirty="0"/>
              <a:t>result = a &lt;&lt; 2 # </a:t>
            </a:r>
            <a:r>
              <a:rPr lang="zh-TW" altLang="en-US" dirty="0"/>
              <a:t>二进制结果為 </a:t>
            </a:r>
            <a:r>
              <a:rPr lang="en-US" altLang="zh-TW" dirty="0"/>
              <a:t>010100</a:t>
            </a:r>
            <a:r>
              <a:rPr lang="zh-TW" altLang="en-US" dirty="0"/>
              <a:t>，</a:t>
            </a:r>
            <a:r>
              <a:rPr lang="en-US" altLang="zh-TW" dirty="0"/>
              <a:t>print(result) # </a:t>
            </a:r>
            <a:r>
              <a:rPr lang="zh-TW" altLang="en-US" dirty="0"/>
              <a:t>输出</a:t>
            </a:r>
            <a:r>
              <a:rPr lang="en-US" altLang="zh-TW" dirty="0"/>
              <a:t>: 20</a:t>
            </a:r>
          </a:p>
          <a:p>
            <a:pPr marL="0" indent="0">
              <a:buNone/>
            </a:pPr>
            <a:r>
              <a:rPr lang="en-US" altLang="zh-TW" dirty="0"/>
              <a:t>Result1 = a &gt;&gt; 2 # </a:t>
            </a:r>
            <a:r>
              <a:rPr lang="zh-TW" altLang="en-US" dirty="0"/>
              <a:t>二进制结果為 </a:t>
            </a:r>
            <a:r>
              <a:rPr lang="en-US" altLang="zh-TW" dirty="0"/>
              <a:t>1</a:t>
            </a:r>
            <a:r>
              <a:rPr lang="zh-TW" altLang="en-US" dirty="0"/>
              <a:t>，</a:t>
            </a:r>
            <a:r>
              <a:rPr lang="en-US" altLang="zh-TW" dirty="0"/>
              <a:t>print(result1) # </a:t>
            </a:r>
            <a:r>
              <a:rPr lang="zh-TW" altLang="en-US" dirty="0"/>
              <a:t>输出</a:t>
            </a:r>
            <a:r>
              <a:rPr lang="en-US" altLang="zh-TW" dirty="0"/>
              <a:t>: 1</a:t>
            </a:r>
          </a:p>
          <a:p>
            <a:pPr marL="0" indent="0">
              <a:buNone/>
            </a:pPr>
            <a:endParaRPr lang="en-US" altLang="zh-TW" dirty="0"/>
          </a:p>
          <a:p>
            <a:pPr marL="0" indent="0">
              <a:buNone/>
            </a:pPr>
            <a:r>
              <a:rPr lang="en-US" altLang="zh-TW" b="1" dirty="0">
                <a:solidFill>
                  <a:srgbClr val="FF0000"/>
                </a:solidFill>
              </a:rPr>
              <a:t>Hint:</a:t>
            </a:r>
            <a:r>
              <a:rPr lang="zh-TW" altLang="en-US" b="1" dirty="0">
                <a:solidFill>
                  <a:srgbClr val="FF0000"/>
                </a:solidFill>
              </a:rPr>
              <a:t>可以拿來當作</a:t>
            </a:r>
            <a:r>
              <a:rPr lang="en-US" altLang="zh-TW" b="1" dirty="0">
                <a:solidFill>
                  <a:srgbClr val="FF0000"/>
                </a:solidFill>
              </a:rPr>
              <a:t>bool</a:t>
            </a:r>
            <a:r>
              <a:rPr lang="zh-TW" altLang="en-US" b="1" dirty="0">
                <a:solidFill>
                  <a:srgbClr val="FF0000"/>
                </a:solidFill>
              </a:rPr>
              <a:t>陣列使用，效率較</a:t>
            </a:r>
            <a:r>
              <a:rPr lang="en-US" altLang="zh-TW" b="1" dirty="0">
                <a:solidFill>
                  <a:srgbClr val="FF0000"/>
                </a:solidFill>
              </a:rPr>
              <a:t>bool</a:t>
            </a:r>
            <a:r>
              <a:rPr lang="zh-TW" altLang="en-US" b="1" dirty="0">
                <a:solidFill>
                  <a:srgbClr val="FF0000"/>
                </a:solidFill>
              </a:rPr>
              <a:t>快</a:t>
            </a:r>
            <a:r>
              <a:rPr lang="en-US" altLang="zh-TW" b="1" dirty="0">
                <a:solidFill>
                  <a:srgbClr val="FF0000"/>
                </a:solidFill>
              </a:rPr>
              <a:t>8</a:t>
            </a:r>
            <a:r>
              <a:rPr lang="zh-TW" altLang="en-US" b="1" dirty="0">
                <a:solidFill>
                  <a:srgbClr val="FF0000"/>
                </a:solidFill>
              </a:rPr>
              <a:t>倍</a:t>
            </a:r>
            <a:endParaRPr lang="en-US" altLang="zh-TW" b="1"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172</a:t>
            </a:fld>
            <a:endParaRPr lang="zh-TW" altLang="en-US"/>
          </a:p>
        </p:txBody>
      </p:sp>
    </p:spTree>
    <p:extLst>
      <p:ext uri="{BB962C8B-B14F-4D97-AF65-F5344CB8AC3E}">
        <p14:creationId xmlns:p14="http://schemas.microsoft.com/office/powerpoint/2010/main" val="2848394383"/>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加速技巧</a:t>
            </a:r>
            <a:r>
              <a:rPr lang="en-US" altLang="zh-TW" dirty="0"/>
              <a:t>-</a:t>
            </a:r>
            <a:r>
              <a:rPr lang="zh-TW" altLang="en-US" dirty="0"/>
              <a:t>離散化</a:t>
            </a:r>
          </a:p>
        </p:txBody>
      </p:sp>
      <p:sp>
        <p:nvSpPr>
          <p:cNvPr id="3" name="內容版面配置區 2"/>
          <p:cNvSpPr>
            <a:spLocks noGrp="1"/>
          </p:cNvSpPr>
          <p:nvPr>
            <p:ph idx="1"/>
          </p:nvPr>
        </p:nvSpPr>
        <p:spPr>
          <a:xfrm>
            <a:off x="132738" y="1037717"/>
            <a:ext cx="8976295" cy="5501195"/>
          </a:xfrm>
        </p:spPr>
        <p:txBody>
          <a:bodyPr>
            <a:normAutofit/>
          </a:bodyPr>
          <a:lstStyle/>
          <a:p>
            <a:pPr marL="0" indent="0">
              <a:buNone/>
            </a:pPr>
            <a:r>
              <a:rPr lang="zh-TW" altLang="en-US" dirty="0"/>
              <a:t>離散化</a:t>
            </a:r>
            <a:r>
              <a:rPr lang="en-US" altLang="zh-TW" dirty="0"/>
              <a:t>:</a:t>
            </a:r>
          </a:p>
          <a:p>
            <a:pPr marL="0" indent="0">
              <a:buNone/>
            </a:pPr>
            <a:r>
              <a:rPr lang="zh-TW" altLang="en-US" b="1" dirty="0">
                <a:solidFill>
                  <a:srgbClr val="FF0000"/>
                </a:solidFill>
              </a:rPr>
              <a:t>簡單來說，在許多情況，不注重數值，但重視順序，所以可以對數值進行一些操作，以達到減化題目時間複雜度</a:t>
            </a:r>
            <a:endParaRPr lang="en-US" altLang="zh-TW" b="1" dirty="0">
              <a:solidFill>
                <a:srgbClr val="FF0000"/>
              </a:solidFill>
            </a:endParaRPr>
          </a:p>
          <a:p>
            <a:pPr marL="0" indent="0">
              <a:buNone/>
            </a:pPr>
            <a:endParaRPr lang="en-US" altLang="zh-TW" b="1"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173</a:t>
            </a:fld>
            <a:endParaRPr lang="zh-TW" altLang="en-US"/>
          </a:p>
        </p:txBody>
      </p:sp>
      <p:pic>
        <p:nvPicPr>
          <p:cNvPr id="6" name="圖片 5"/>
          <p:cNvPicPr>
            <a:picLocks noChangeAspect="1"/>
          </p:cNvPicPr>
          <p:nvPr/>
        </p:nvPicPr>
        <p:blipFill>
          <a:blip r:embed="rId3"/>
          <a:stretch>
            <a:fillRect/>
          </a:stretch>
        </p:blipFill>
        <p:spPr>
          <a:xfrm>
            <a:off x="251520" y="3573016"/>
            <a:ext cx="4962525" cy="2352675"/>
          </a:xfrm>
          <a:prstGeom prst="rect">
            <a:avLst/>
          </a:prstGeom>
        </p:spPr>
      </p:pic>
      <p:pic>
        <p:nvPicPr>
          <p:cNvPr id="7" name="圖片 6"/>
          <p:cNvPicPr>
            <a:picLocks noChangeAspect="1"/>
          </p:cNvPicPr>
          <p:nvPr/>
        </p:nvPicPr>
        <p:blipFill>
          <a:blip r:embed="rId4"/>
          <a:stretch>
            <a:fillRect/>
          </a:stretch>
        </p:blipFill>
        <p:spPr>
          <a:xfrm>
            <a:off x="5332827" y="3573016"/>
            <a:ext cx="3505200" cy="1285875"/>
          </a:xfrm>
          <a:prstGeom prst="rect">
            <a:avLst/>
          </a:prstGeom>
        </p:spPr>
      </p:pic>
    </p:spTree>
    <p:extLst>
      <p:ext uri="{BB962C8B-B14F-4D97-AF65-F5344CB8AC3E}">
        <p14:creationId xmlns:p14="http://schemas.microsoft.com/office/powerpoint/2010/main" val="3170466889"/>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加速技巧</a:t>
            </a:r>
            <a:r>
              <a:rPr lang="en-US" altLang="zh-TW" dirty="0"/>
              <a:t>-</a:t>
            </a:r>
            <a:r>
              <a:rPr lang="zh-TW" altLang="en-US" dirty="0"/>
              <a:t>快速冪</a:t>
            </a:r>
          </a:p>
        </p:txBody>
      </p:sp>
      <p:sp>
        <p:nvSpPr>
          <p:cNvPr id="3" name="內容版面配置區 2"/>
          <p:cNvSpPr>
            <a:spLocks noGrp="1"/>
          </p:cNvSpPr>
          <p:nvPr>
            <p:ph idx="1"/>
          </p:nvPr>
        </p:nvSpPr>
        <p:spPr>
          <a:xfrm>
            <a:off x="132738" y="1037717"/>
            <a:ext cx="8976295" cy="5501195"/>
          </a:xfrm>
        </p:spPr>
        <p:txBody>
          <a:bodyPr>
            <a:normAutofit lnSpcReduction="10000"/>
          </a:bodyPr>
          <a:lstStyle/>
          <a:p>
            <a:pPr marL="0" indent="0">
              <a:buNone/>
            </a:pPr>
            <a:r>
              <a:rPr lang="zh-TW" altLang="en-US" dirty="0"/>
              <a:t>快速冪</a:t>
            </a:r>
            <a:r>
              <a:rPr lang="en-US" altLang="zh-TW" dirty="0"/>
              <a:t>:DP</a:t>
            </a:r>
            <a:r>
              <a:rPr lang="zh-TW" altLang="en-US" dirty="0"/>
              <a:t>加速次方運算</a:t>
            </a:r>
            <a:endParaRPr lang="en-US" altLang="zh-TW" dirty="0"/>
          </a:p>
          <a:p>
            <a:pPr marL="0" indent="0">
              <a:buNone/>
            </a:pPr>
            <a:r>
              <a:rPr lang="zh-TW" altLang="en-US" dirty="0"/>
              <a:t>以使用快速冪算法（</a:t>
            </a:r>
            <a:r>
              <a:rPr lang="en-US" altLang="zh-TW" dirty="0"/>
              <a:t>Exponentiation by Squaring</a:t>
            </a:r>
            <a:r>
              <a:rPr lang="zh-TW" altLang="en-US" dirty="0"/>
              <a:t>）来快速計算冪运算。这种算法通过將指数分解为二进制表示，从而减少了計算的次數</a:t>
            </a:r>
            <a:endParaRPr lang="en-US" altLang="zh-TW" dirty="0"/>
          </a:p>
          <a:p>
            <a:pPr marL="0" indent="0">
              <a:buNone/>
            </a:pPr>
            <a:r>
              <a:rPr lang="en-US" altLang="zh-TW" b="1" dirty="0">
                <a:solidFill>
                  <a:srgbClr val="FF0000"/>
                </a:solidFill>
              </a:rPr>
              <a:t>N^M = (N^(M//2))^2 if M is even</a:t>
            </a:r>
          </a:p>
          <a:p>
            <a:pPr marL="0" indent="0">
              <a:buNone/>
            </a:pPr>
            <a:r>
              <a:rPr lang="en-US" altLang="zh-TW" b="1" dirty="0">
                <a:solidFill>
                  <a:srgbClr val="FF0000"/>
                </a:solidFill>
              </a:rPr>
              <a:t>	   = (N^(M//2))^2*N if M is even</a:t>
            </a:r>
          </a:p>
          <a:p>
            <a:pPr marL="0" indent="0">
              <a:buNone/>
            </a:pPr>
            <a:r>
              <a:rPr lang="en-US" altLang="zh-TW" b="1" dirty="0">
                <a:solidFill>
                  <a:srgbClr val="FF0000"/>
                </a:solidFill>
              </a:rPr>
              <a:t> 	   = N if M=1</a:t>
            </a:r>
          </a:p>
          <a:p>
            <a:pPr marL="0" indent="0">
              <a:buNone/>
            </a:pPr>
            <a:r>
              <a:rPr lang="en-US" altLang="zh-TW" b="1" dirty="0">
                <a:solidFill>
                  <a:srgbClr val="FF0000"/>
                </a:solidFill>
              </a:rPr>
              <a:t>           = 1  if M=0</a:t>
            </a:r>
          </a:p>
          <a:p>
            <a:pPr marL="0" indent="0">
              <a:buNone/>
            </a:pPr>
            <a:endParaRPr lang="en-US" altLang="zh-TW" b="1"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174</a:t>
            </a:fld>
            <a:endParaRPr lang="zh-TW" altLang="en-US"/>
          </a:p>
        </p:txBody>
      </p:sp>
    </p:spTree>
    <p:extLst>
      <p:ext uri="{BB962C8B-B14F-4D97-AF65-F5344CB8AC3E}">
        <p14:creationId xmlns:p14="http://schemas.microsoft.com/office/powerpoint/2010/main" val="4150636044"/>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zh-TW" altLang="en-US" dirty="0"/>
              <a:t>加速技巧</a:t>
            </a:r>
            <a:r>
              <a:rPr lang="en-US" altLang="zh-TW" dirty="0"/>
              <a:t>-</a:t>
            </a:r>
            <a:r>
              <a:rPr lang="zh-TW" altLang="en-US" dirty="0"/>
              <a:t>快速冪</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175</a:t>
            </a:fld>
            <a:endParaRPr lang="zh-TW" altLang="en-US"/>
          </a:p>
        </p:txBody>
      </p:sp>
      <p:pic>
        <p:nvPicPr>
          <p:cNvPr id="5" name="圖片 4"/>
          <p:cNvPicPr>
            <a:picLocks noChangeAspect="1"/>
          </p:cNvPicPr>
          <p:nvPr/>
        </p:nvPicPr>
        <p:blipFill>
          <a:blip r:embed="rId3"/>
          <a:stretch>
            <a:fillRect/>
          </a:stretch>
        </p:blipFill>
        <p:spPr>
          <a:xfrm>
            <a:off x="611560" y="1072771"/>
            <a:ext cx="4639864" cy="5092534"/>
          </a:xfrm>
          <a:prstGeom prst="rect">
            <a:avLst/>
          </a:prstGeom>
        </p:spPr>
      </p:pic>
    </p:spTree>
    <p:extLst>
      <p:ext uri="{BB962C8B-B14F-4D97-AF65-F5344CB8AC3E}">
        <p14:creationId xmlns:p14="http://schemas.microsoft.com/office/powerpoint/2010/main" val="1138077944"/>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smtClean="0"/>
              <a:t>APCS </a:t>
            </a:r>
            <a:r>
              <a:rPr lang="zh-TW" altLang="en-US" dirty="0" smtClean="0"/>
              <a:t>實作題講解</a:t>
            </a:r>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176</a:t>
            </a:fld>
            <a:endParaRPr lang="zh-TW" altLang="en-US"/>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3687" y="2348880"/>
            <a:ext cx="2381250" cy="2381250"/>
          </a:xfrm>
          <a:prstGeom prst="rect">
            <a:avLst/>
          </a:prstGeom>
        </p:spPr>
      </p:pic>
    </p:spTree>
    <p:extLst>
      <p:ext uri="{BB962C8B-B14F-4D97-AF65-F5344CB8AC3E}">
        <p14:creationId xmlns:p14="http://schemas.microsoft.com/office/powerpoint/2010/main" val="1802900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18</a:t>
            </a:fld>
            <a:endParaRPr lang="zh-TW" altLang="en-US"/>
          </a:p>
        </p:txBody>
      </p:sp>
      <p:sp>
        <p:nvSpPr>
          <p:cNvPr id="4" name="文字方塊 3"/>
          <p:cNvSpPr txBox="1"/>
          <p:nvPr/>
        </p:nvSpPr>
        <p:spPr>
          <a:xfrm>
            <a:off x="322010" y="913313"/>
            <a:ext cx="5570756" cy="553998"/>
          </a:xfrm>
          <a:prstGeom prst="rect">
            <a:avLst/>
          </a:prstGeom>
          <a:noFill/>
        </p:spPr>
        <p:txBody>
          <a:bodyPr wrap="none" rtlCol="0">
            <a:spAutoFit/>
          </a:bodyPr>
          <a:lstStyle/>
          <a:p>
            <a:r>
              <a:rPr lang="zh-TW" altLang="en-US" sz="3000" dirty="0">
                <a:latin typeface="+mj-ea"/>
                <a:ea typeface="+mj-ea"/>
              </a:rPr>
              <a:t>若你看到這個畫面代表你成功了</a:t>
            </a:r>
          </a:p>
        </p:txBody>
      </p:sp>
      <p:pic>
        <p:nvPicPr>
          <p:cNvPr id="3" name="圖片 2"/>
          <p:cNvPicPr>
            <a:picLocks noChangeAspect="1"/>
          </p:cNvPicPr>
          <p:nvPr/>
        </p:nvPicPr>
        <p:blipFill>
          <a:blip r:embed="rId2"/>
          <a:stretch>
            <a:fillRect/>
          </a:stretch>
        </p:blipFill>
        <p:spPr>
          <a:xfrm>
            <a:off x="491606" y="1574586"/>
            <a:ext cx="7440063" cy="4658375"/>
          </a:xfrm>
          <a:prstGeom prst="rect">
            <a:avLst/>
          </a:prstGeom>
        </p:spPr>
      </p:pic>
    </p:spTree>
    <p:extLst>
      <p:ext uri="{BB962C8B-B14F-4D97-AF65-F5344CB8AC3E}">
        <p14:creationId xmlns:p14="http://schemas.microsoft.com/office/powerpoint/2010/main" val="3533261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19</a:t>
            </a:fld>
            <a:endParaRPr lang="zh-TW" altLang="en-US"/>
          </a:p>
        </p:txBody>
      </p:sp>
      <p:sp>
        <p:nvSpPr>
          <p:cNvPr id="4" name="文字方塊 3"/>
          <p:cNvSpPr txBox="1"/>
          <p:nvPr/>
        </p:nvSpPr>
        <p:spPr>
          <a:xfrm>
            <a:off x="0" y="924871"/>
            <a:ext cx="9129422" cy="553998"/>
          </a:xfrm>
          <a:prstGeom prst="rect">
            <a:avLst/>
          </a:prstGeom>
          <a:noFill/>
        </p:spPr>
        <p:txBody>
          <a:bodyPr wrap="none" rtlCol="0">
            <a:spAutoFit/>
          </a:bodyPr>
          <a:lstStyle/>
          <a:p>
            <a:r>
              <a:rPr lang="zh-TW" altLang="en-US" sz="3000" dirty="0">
                <a:latin typeface="+mj-ea"/>
                <a:ea typeface="+mj-ea"/>
              </a:rPr>
              <a:t>依照原則先做建立檔案的動作 </a:t>
            </a:r>
            <a:r>
              <a:rPr lang="zh-TW" altLang="en-US" sz="3000" dirty="0">
                <a:solidFill>
                  <a:srgbClr val="FF0000"/>
                </a:solidFill>
                <a:latin typeface="+mj-ea"/>
                <a:ea typeface="+mj-ea"/>
              </a:rPr>
              <a:t>存放地以及檔名無限制</a:t>
            </a:r>
          </a:p>
        </p:txBody>
      </p:sp>
      <p:pic>
        <p:nvPicPr>
          <p:cNvPr id="5" name="圖片 4"/>
          <p:cNvPicPr>
            <a:picLocks noChangeAspect="1"/>
          </p:cNvPicPr>
          <p:nvPr/>
        </p:nvPicPr>
        <p:blipFill>
          <a:blip r:embed="rId2"/>
          <a:stretch>
            <a:fillRect/>
          </a:stretch>
        </p:blipFill>
        <p:spPr>
          <a:xfrm>
            <a:off x="467544" y="1478869"/>
            <a:ext cx="6163535" cy="4877481"/>
          </a:xfrm>
          <a:prstGeom prst="rect">
            <a:avLst/>
          </a:prstGeom>
        </p:spPr>
      </p:pic>
    </p:spTree>
    <p:extLst>
      <p:ext uri="{BB962C8B-B14F-4D97-AF65-F5344CB8AC3E}">
        <p14:creationId xmlns:p14="http://schemas.microsoft.com/office/powerpoint/2010/main" val="930487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normAutofit/>
          </a:bodyPr>
          <a:lstStyle/>
          <a:p>
            <a:r>
              <a:rPr lang="en-US" altLang="zh-TW" sz="5400" dirty="0" err="1"/>
              <a:t>Codeforces</a:t>
            </a:r>
            <a:endParaRPr lang="zh-TW" altLang="en-US" sz="5400" dirty="0"/>
          </a:p>
        </p:txBody>
      </p:sp>
      <p:sp>
        <p:nvSpPr>
          <p:cNvPr id="3" name="投影片編號版面配置區 2"/>
          <p:cNvSpPr>
            <a:spLocks noGrp="1"/>
          </p:cNvSpPr>
          <p:nvPr>
            <p:ph type="sldNum" sz="quarter" idx="12"/>
          </p:nvPr>
        </p:nvSpPr>
        <p:spPr/>
        <p:txBody>
          <a:bodyPr/>
          <a:lstStyle/>
          <a:p>
            <a:fld id="{91158461-0285-4965-AF1E-FACC7B0CCAF7}" type="slidenum">
              <a:rPr lang="zh-TW" altLang="en-US" smtClean="0"/>
              <a:t>2</a:t>
            </a:fld>
            <a:endParaRPr lang="zh-TW" altLang="en-US"/>
          </a:p>
        </p:txBody>
      </p:sp>
    </p:spTree>
    <p:extLst>
      <p:ext uri="{BB962C8B-B14F-4D97-AF65-F5344CB8AC3E}">
        <p14:creationId xmlns:p14="http://schemas.microsoft.com/office/powerpoint/2010/main" val="14894870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20</a:t>
            </a:fld>
            <a:endParaRPr lang="zh-TW" altLang="en-US"/>
          </a:p>
        </p:txBody>
      </p:sp>
      <p:sp>
        <p:nvSpPr>
          <p:cNvPr id="4" name="文字方塊 3"/>
          <p:cNvSpPr txBox="1"/>
          <p:nvPr/>
        </p:nvSpPr>
        <p:spPr>
          <a:xfrm>
            <a:off x="125641" y="886105"/>
            <a:ext cx="7494359" cy="553998"/>
          </a:xfrm>
          <a:prstGeom prst="rect">
            <a:avLst/>
          </a:prstGeom>
          <a:noFill/>
        </p:spPr>
        <p:txBody>
          <a:bodyPr wrap="none" rtlCol="0">
            <a:spAutoFit/>
          </a:bodyPr>
          <a:lstStyle/>
          <a:p>
            <a:r>
              <a:rPr lang="zh-TW" altLang="en-US" sz="3000" dirty="0">
                <a:latin typeface="+mj-ea"/>
                <a:ea typeface="+mj-ea"/>
              </a:rPr>
              <a:t>若標題更改如同類似這樣代表成功建立檔案</a:t>
            </a:r>
          </a:p>
        </p:txBody>
      </p:sp>
      <p:pic>
        <p:nvPicPr>
          <p:cNvPr id="3" name="圖片 2"/>
          <p:cNvPicPr>
            <a:picLocks noChangeAspect="1"/>
          </p:cNvPicPr>
          <p:nvPr/>
        </p:nvPicPr>
        <p:blipFill>
          <a:blip r:embed="rId2"/>
          <a:stretch>
            <a:fillRect/>
          </a:stretch>
        </p:blipFill>
        <p:spPr>
          <a:xfrm>
            <a:off x="323528" y="1499621"/>
            <a:ext cx="7378948" cy="4797210"/>
          </a:xfrm>
          <a:prstGeom prst="rect">
            <a:avLst/>
          </a:prstGeom>
        </p:spPr>
      </p:pic>
    </p:spTree>
    <p:extLst>
      <p:ext uri="{BB962C8B-B14F-4D97-AF65-F5344CB8AC3E}">
        <p14:creationId xmlns:p14="http://schemas.microsoft.com/office/powerpoint/2010/main" val="26699963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21</a:t>
            </a:fld>
            <a:endParaRPr lang="zh-TW" altLang="en-US"/>
          </a:p>
        </p:txBody>
      </p:sp>
      <p:sp>
        <p:nvSpPr>
          <p:cNvPr id="4" name="文字方塊 3"/>
          <p:cNvSpPr txBox="1"/>
          <p:nvPr/>
        </p:nvSpPr>
        <p:spPr>
          <a:xfrm>
            <a:off x="125641" y="886105"/>
            <a:ext cx="2492990" cy="553998"/>
          </a:xfrm>
          <a:prstGeom prst="rect">
            <a:avLst/>
          </a:prstGeom>
          <a:noFill/>
        </p:spPr>
        <p:txBody>
          <a:bodyPr wrap="none" rtlCol="0">
            <a:spAutoFit/>
          </a:bodyPr>
          <a:lstStyle/>
          <a:p>
            <a:r>
              <a:rPr lang="zh-TW" altLang="en-US" sz="3000" dirty="0">
                <a:latin typeface="+mj-ea"/>
                <a:ea typeface="+mj-ea"/>
              </a:rPr>
              <a:t>打上測試代碼</a:t>
            </a:r>
          </a:p>
        </p:txBody>
      </p:sp>
      <p:pic>
        <p:nvPicPr>
          <p:cNvPr id="5" name="圖片 4"/>
          <p:cNvPicPr>
            <a:picLocks noChangeAspect="1"/>
          </p:cNvPicPr>
          <p:nvPr/>
        </p:nvPicPr>
        <p:blipFill>
          <a:blip r:embed="rId2"/>
          <a:stretch>
            <a:fillRect/>
          </a:stretch>
        </p:blipFill>
        <p:spPr>
          <a:xfrm>
            <a:off x="251520" y="1484784"/>
            <a:ext cx="7497221" cy="4620270"/>
          </a:xfrm>
          <a:prstGeom prst="rect">
            <a:avLst/>
          </a:prstGeom>
        </p:spPr>
      </p:pic>
    </p:spTree>
    <p:extLst>
      <p:ext uri="{BB962C8B-B14F-4D97-AF65-F5344CB8AC3E}">
        <p14:creationId xmlns:p14="http://schemas.microsoft.com/office/powerpoint/2010/main" val="26119157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Environment</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22</a:t>
            </a:fld>
            <a:endParaRPr lang="zh-TW" altLang="en-US"/>
          </a:p>
        </p:txBody>
      </p:sp>
      <p:sp>
        <p:nvSpPr>
          <p:cNvPr id="4" name="文字方塊 3"/>
          <p:cNvSpPr txBox="1"/>
          <p:nvPr/>
        </p:nvSpPr>
        <p:spPr>
          <a:xfrm>
            <a:off x="125641" y="886105"/>
            <a:ext cx="6779420" cy="553998"/>
          </a:xfrm>
          <a:prstGeom prst="rect">
            <a:avLst/>
          </a:prstGeom>
          <a:noFill/>
        </p:spPr>
        <p:txBody>
          <a:bodyPr wrap="none" rtlCol="0">
            <a:spAutoFit/>
          </a:bodyPr>
          <a:lstStyle/>
          <a:p>
            <a:r>
              <a:rPr lang="zh-TW" altLang="en-US" sz="3000" dirty="0">
                <a:latin typeface="+mj-ea"/>
                <a:ea typeface="+mj-ea"/>
              </a:rPr>
              <a:t>並執行，輸出結果會在原本</a:t>
            </a:r>
            <a:r>
              <a:rPr lang="en-US" altLang="zh-TW" sz="3000" dirty="0">
                <a:latin typeface="+mj-ea"/>
                <a:ea typeface="+mj-ea"/>
              </a:rPr>
              <a:t>IDLE</a:t>
            </a:r>
            <a:r>
              <a:rPr lang="zh-TW" altLang="en-US" sz="3000" dirty="0">
                <a:latin typeface="+mj-ea"/>
                <a:ea typeface="+mj-ea"/>
              </a:rPr>
              <a:t>的視窗</a:t>
            </a:r>
          </a:p>
        </p:txBody>
      </p:sp>
      <p:pic>
        <p:nvPicPr>
          <p:cNvPr id="3" name="圖片 2"/>
          <p:cNvPicPr>
            <a:picLocks noChangeAspect="1"/>
          </p:cNvPicPr>
          <p:nvPr/>
        </p:nvPicPr>
        <p:blipFill>
          <a:blip r:embed="rId2"/>
          <a:stretch>
            <a:fillRect/>
          </a:stretch>
        </p:blipFill>
        <p:spPr>
          <a:xfrm>
            <a:off x="251520" y="1469067"/>
            <a:ext cx="6443902" cy="3205038"/>
          </a:xfrm>
          <a:prstGeom prst="rect">
            <a:avLst/>
          </a:prstGeom>
        </p:spPr>
      </p:pic>
      <p:pic>
        <p:nvPicPr>
          <p:cNvPr id="7" name="圖片 6"/>
          <p:cNvPicPr>
            <a:picLocks noChangeAspect="1"/>
          </p:cNvPicPr>
          <p:nvPr/>
        </p:nvPicPr>
        <p:blipFill>
          <a:blip r:embed="rId3"/>
          <a:stretch>
            <a:fillRect/>
          </a:stretch>
        </p:blipFill>
        <p:spPr>
          <a:xfrm>
            <a:off x="251520" y="4703069"/>
            <a:ext cx="4176464" cy="2043081"/>
          </a:xfrm>
          <a:prstGeom prst="rect">
            <a:avLst/>
          </a:prstGeom>
        </p:spPr>
      </p:pic>
    </p:spTree>
    <p:extLst>
      <p:ext uri="{BB962C8B-B14F-4D97-AF65-F5344CB8AC3E}">
        <p14:creationId xmlns:p14="http://schemas.microsoft.com/office/powerpoint/2010/main" val="17938945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288640" y="2635696"/>
            <a:ext cx="8566720" cy="1586607"/>
          </a:xfrm>
        </p:spPr>
        <p:txBody>
          <a:bodyPr>
            <a:normAutofit/>
          </a:bodyPr>
          <a:lstStyle/>
          <a:p>
            <a:r>
              <a:rPr lang="en-US" altLang="zh-TW" sz="5400" dirty="0"/>
              <a:t>python </a:t>
            </a:r>
            <a:r>
              <a:rPr lang="zh-TW" altLang="en-US" sz="5400" dirty="0"/>
              <a:t>基礎語法</a:t>
            </a:r>
          </a:p>
        </p:txBody>
      </p:sp>
      <p:sp>
        <p:nvSpPr>
          <p:cNvPr id="3" name="投影片編號版面配置區 2"/>
          <p:cNvSpPr>
            <a:spLocks noGrp="1"/>
          </p:cNvSpPr>
          <p:nvPr>
            <p:ph type="sldNum" sz="quarter" idx="12"/>
          </p:nvPr>
        </p:nvSpPr>
        <p:spPr/>
        <p:txBody>
          <a:bodyPr/>
          <a:lstStyle/>
          <a:p>
            <a:fld id="{91158461-0285-4965-AF1E-FACC7B0CCAF7}" type="slidenum">
              <a:rPr lang="zh-TW" altLang="en-US" smtClean="0"/>
              <a:t>23</a:t>
            </a:fld>
            <a:endParaRPr lang="zh-TW" altLang="en-US"/>
          </a:p>
        </p:txBody>
      </p:sp>
    </p:spTree>
    <p:extLst>
      <p:ext uri="{BB962C8B-B14F-4D97-AF65-F5344CB8AC3E}">
        <p14:creationId xmlns:p14="http://schemas.microsoft.com/office/powerpoint/2010/main" val="18461902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輸入</a:t>
            </a:r>
          </a:p>
        </p:txBody>
      </p:sp>
      <p:sp>
        <p:nvSpPr>
          <p:cNvPr id="3" name="內容版面配置區 2"/>
          <p:cNvSpPr>
            <a:spLocks noGrp="1"/>
          </p:cNvSpPr>
          <p:nvPr>
            <p:ph idx="1"/>
          </p:nvPr>
        </p:nvSpPr>
        <p:spPr>
          <a:xfrm>
            <a:off x="150533" y="1268760"/>
            <a:ext cx="8229600" cy="4525963"/>
          </a:xfrm>
        </p:spPr>
        <p:txBody>
          <a:bodyPr/>
          <a:lstStyle/>
          <a:p>
            <a:pPr marL="0" indent="0">
              <a:buNone/>
            </a:pPr>
            <a:r>
              <a:rPr lang="zh-TW" altLang="en-US" b="1" dirty="0"/>
              <a:t>狀況</a:t>
            </a:r>
            <a:r>
              <a:rPr lang="en-US" altLang="zh-TW" b="1" dirty="0"/>
              <a:t>1: </a:t>
            </a:r>
            <a:r>
              <a:rPr lang="zh-TW" altLang="en-US" b="1" dirty="0"/>
              <a:t>一行輸入多筆資料</a:t>
            </a:r>
            <a:endParaRPr lang="en-US" altLang="zh-TW" b="1" dirty="0"/>
          </a:p>
          <a:p>
            <a:pPr marL="0" indent="0">
              <a:buNone/>
            </a:pPr>
            <a:r>
              <a:rPr lang="en-US" altLang="zh-TW" b="1" dirty="0"/>
              <a:t>Ex: </a:t>
            </a:r>
            <a:r>
              <a:rPr lang="zh-TW" altLang="en-US" b="1" dirty="0"/>
              <a:t>一行輸入</a:t>
            </a:r>
            <a:r>
              <a:rPr lang="en-US" altLang="zh-TW" b="1" dirty="0" err="1"/>
              <a:t>n,m</a:t>
            </a:r>
            <a:r>
              <a:rPr lang="zh-TW" altLang="en-US" b="1" dirty="0"/>
              <a:t>，用空白分開</a:t>
            </a:r>
            <a:endParaRPr lang="en-US" altLang="zh-TW" b="1" dirty="0"/>
          </a:p>
          <a:p>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24</a:t>
            </a:fld>
            <a:endParaRPr lang="zh-TW" altLang="en-US"/>
          </a:p>
        </p:txBody>
      </p:sp>
      <p:pic>
        <p:nvPicPr>
          <p:cNvPr id="7" name="圖片 6"/>
          <p:cNvPicPr>
            <a:picLocks noChangeAspect="1"/>
          </p:cNvPicPr>
          <p:nvPr/>
        </p:nvPicPr>
        <p:blipFill>
          <a:blip r:embed="rId2"/>
          <a:stretch>
            <a:fillRect/>
          </a:stretch>
        </p:blipFill>
        <p:spPr>
          <a:xfrm>
            <a:off x="323528" y="2708920"/>
            <a:ext cx="5638800" cy="1514475"/>
          </a:xfrm>
          <a:prstGeom prst="rect">
            <a:avLst/>
          </a:prstGeom>
        </p:spPr>
      </p:pic>
      <p:pic>
        <p:nvPicPr>
          <p:cNvPr id="8" name="圖片 7"/>
          <p:cNvPicPr>
            <a:picLocks noChangeAspect="1"/>
          </p:cNvPicPr>
          <p:nvPr/>
        </p:nvPicPr>
        <p:blipFill>
          <a:blip r:embed="rId3"/>
          <a:stretch>
            <a:fillRect/>
          </a:stretch>
        </p:blipFill>
        <p:spPr>
          <a:xfrm>
            <a:off x="323528" y="4363515"/>
            <a:ext cx="4283097" cy="1431207"/>
          </a:xfrm>
          <a:prstGeom prst="rect">
            <a:avLst/>
          </a:prstGeom>
        </p:spPr>
      </p:pic>
    </p:spTree>
    <p:extLst>
      <p:ext uri="{BB962C8B-B14F-4D97-AF65-F5344CB8AC3E}">
        <p14:creationId xmlns:p14="http://schemas.microsoft.com/office/powerpoint/2010/main" val="19477358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輸入</a:t>
            </a:r>
          </a:p>
        </p:txBody>
      </p:sp>
      <p:sp>
        <p:nvSpPr>
          <p:cNvPr id="3" name="內容版面配置區 2"/>
          <p:cNvSpPr>
            <a:spLocks noGrp="1"/>
          </p:cNvSpPr>
          <p:nvPr>
            <p:ph idx="1"/>
          </p:nvPr>
        </p:nvSpPr>
        <p:spPr>
          <a:xfrm>
            <a:off x="150533" y="1268760"/>
            <a:ext cx="8229600" cy="4525963"/>
          </a:xfrm>
        </p:spPr>
        <p:txBody>
          <a:bodyPr/>
          <a:lstStyle/>
          <a:p>
            <a:pPr marL="0" indent="0">
              <a:buNone/>
            </a:pPr>
            <a:r>
              <a:rPr lang="zh-TW" altLang="en-US" b="1" dirty="0"/>
              <a:t>狀況</a:t>
            </a:r>
            <a:r>
              <a:rPr lang="en-US" altLang="zh-TW" b="1" dirty="0"/>
              <a:t>2: </a:t>
            </a:r>
            <a:r>
              <a:rPr lang="zh-TW" altLang="en-US" b="1" dirty="0"/>
              <a:t>一行輸入很多筆資料</a:t>
            </a:r>
            <a:endParaRPr lang="en-US" altLang="zh-TW" b="1" dirty="0"/>
          </a:p>
          <a:p>
            <a:pPr marL="0" indent="0">
              <a:buNone/>
            </a:pPr>
            <a:r>
              <a:rPr lang="en-US" altLang="zh-TW" b="1" dirty="0"/>
              <a:t>Ex: </a:t>
            </a:r>
            <a:r>
              <a:rPr lang="zh-TW" altLang="en-US" b="1" dirty="0"/>
              <a:t>一行輸入</a:t>
            </a:r>
            <a:r>
              <a:rPr lang="en-US" altLang="zh-TW" b="1" dirty="0"/>
              <a:t>A[0~n-1]</a:t>
            </a:r>
            <a:r>
              <a:rPr lang="zh-TW" altLang="en-US" b="1" dirty="0"/>
              <a:t>，用空白分開</a:t>
            </a:r>
            <a:endParaRPr lang="en-US" altLang="zh-TW" b="1" dirty="0"/>
          </a:p>
          <a:p>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25</a:t>
            </a:fld>
            <a:endParaRPr lang="zh-TW" altLang="en-US"/>
          </a:p>
        </p:txBody>
      </p:sp>
      <p:pic>
        <p:nvPicPr>
          <p:cNvPr id="4" name="圖片 3"/>
          <p:cNvPicPr>
            <a:picLocks noChangeAspect="1"/>
          </p:cNvPicPr>
          <p:nvPr/>
        </p:nvPicPr>
        <p:blipFill>
          <a:blip r:embed="rId2"/>
          <a:stretch>
            <a:fillRect/>
          </a:stretch>
        </p:blipFill>
        <p:spPr>
          <a:xfrm>
            <a:off x="345256" y="2660264"/>
            <a:ext cx="5067300" cy="1590675"/>
          </a:xfrm>
          <a:prstGeom prst="rect">
            <a:avLst/>
          </a:prstGeom>
        </p:spPr>
      </p:pic>
      <p:pic>
        <p:nvPicPr>
          <p:cNvPr id="6" name="圖片 5"/>
          <p:cNvPicPr>
            <a:picLocks noChangeAspect="1"/>
          </p:cNvPicPr>
          <p:nvPr/>
        </p:nvPicPr>
        <p:blipFill>
          <a:blip r:embed="rId3"/>
          <a:stretch>
            <a:fillRect/>
          </a:stretch>
        </p:blipFill>
        <p:spPr>
          <a:xfrm>
            <a:off x="345256" y="4428281"/>
            <a:ext cx="4163882" cy="1366442"/>
          </a:xfrm>
          <a:prstGeom prst="rect">
            <a:avLst/>
          </a:prstGeom>
        </p:spPr>
      </p:pic>
    </p:spTree>
    <p:extLst>
      <p:ext uri="{BB962C8B-B14F-4D97-AF65-F5344CB8AC3E}">
        <p14:creationId xmlns:p14="http://schemas.microsoft.com/office/powerpoint/2010/main" val="6066236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輸入</a:t>
            </a:r>
          </a:p>
        </p:txBody>
      </p:sp>
      <p:sp>
        <p:nvSpPr>
          <p:cNvPr id="3" name="內容版面配置區 2"/>
          <p:cNvSpPr>
            <a:spLocks noGrp="1"/>
          </p:cNvSpPr>
          <p:nvPr>
            <p:ph idx="1"/>
          </p:nvPr>
        </p:nvSpPr>
        <p:spPr>
          <a:xfrm>
            <a:off x="150533" y="1268760"/>
            <a:ext cx="8229600" cy="4525963"/>
          </a:xfrm>
        </p:spPr>
        <p:txBody>
          <a:bodyPr/>
          <a:lstStyle/>
          <a:p>
            <a:pPr marL="0" indent="0">
              <a:buNone/>
            </a:pPr>
            <a:r>
              <a:rPr lang="zh-TW" altLang="en-US" b="1" dirty="0"/>
              <a:t>進階通用寫法</a:t>
            </a:r>
            <a:endParaRPr lang="en-US" altLang="zh-TW" b="1" dirty="0"/>
          </a:p>
          <a:p>
            <a:pPr marL="0" indent="0">
              <a:buNone/>
            </a:pPr>
            <a:r>
              <a:rPr lang="en-US" altLang="zh-TW" b="1" dirty="0"/>
              <a:t>Ex: </a:t>
            </a:r>
            <a:r>
              <a:rPr lang="zh-TW" altLang="en-US" b="1" dirty="0"/>
              <a:t>一行輸入</a:t>
            </a:r>
            <a:r>
              <a:rPr lang="en-US" altLang="zh-TW" b="1" dirty="0"/>
              <a:t>A[0~n-1]</a:t>
            </a:r>
            <a:r>
              <a:rPr lang="zh-TW" altLang="en-US" b="1" dirty="0"/>
              <a:t>，用空白分開</a:t>
            </a:r>
            <a:endParaRPr lang="en-US" altLang="zh-TW" b="1" dirty="0"/>
          </a:p>
          <a:p>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26</a:t>
            </a:fld>
            <a:endParaRPr lang="zh-TW" altLang="en-US"/>
          </a:p>
        </p:txBody>
      </p:sp>
      <p:pic>
        <p:nvPicPr>
          <p:cNvPr id="7" name="圖片 6"/>
          <p:cNvPicPr>
            <a:picLocks noChangeAspect="1"/>
          </p:cNvPicPr>
          <p:nvPr/>
        </p:nvPicPr>
        <p:blipFill>
          <a:blip r:embed="rId2"/>
          <a:stretch>
            <a:fillRect/>
          </a:stretch>
        </p:blipFill>
        <p:spPr>
          <a:xfrm>
            <a:off x="192120" y="2852936"/>
            <a:ext cx="8342656" cy="520560"/>
          </a:xfrm>
          <a:prstGeom prst="rect">
            <a:avLst/>
          </a:prstGeom>
        </p:spPr>
      </p:pic>
      <p:pic>
        <p:nvPicPr>
          <p:cNvPr id="8" name="圖片 7"/>
          <p:cNvPicPr>
            <a:picLocks noChangeAspect="1"/>
          </p:cNvPicPr>
          <p:nvPr/>
        </p:nvPicPr>
        <p:blipFill>
          <a:blip r:embed="rId3"/>
          <a:stretch>
            <a:fillRect/>
          </a:stretch>
        </p:blipFill>
        <p:spPr>
          <a:xfrm>
            <a:off x="204728" y="3717032"/>
            <a:ext cx="4256038" cy="1373642"/>
          </a:xfrm>
          <a:prstGeom prst="rect">
            <a:avLst/>
          </a:prstGeom>
        </p:spPr>
      </p:pic>
      <p:pic>
        <p:nvPicPr>
          <p:cNvPr id="9" name="圖片 8"/>
          <p:cNvPicPr>
            <a:picLocks noChangeAspect="1"/>
          </p:cNvPicPr>
          <p:nvPr/>
        </p:nvPicPr>
        <p:blipFill>
          <a:blip r:embed="rId4"/>
          <a:stretch>
            <a:fillRect/>
          </a:stretch>
        </p:blipFill>
        <p:spPr>
          <a:xfrm>
            <a:off x="6019800" y="3471387"/>
            <a:ext cx="2667000" cy="2543175"/>
          </a:xfrm>
          <a:prstGeom prst="rect">
            <a:avLst/>
          </a:prstGeom>
        </p:spPr>
      </p:pic>
    </p:spTree>
    <p:extLst>
      <p:ext uri="{BB962C8B-B14F-4D97-AF65-F5344CB8AC3E}">
        <p14:creationId xmlns:p14="http://schemas.microsoft.com/office/powerpoint/2010/main" val="19740416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輸出</a:t>
            </a:r>
          </a:p>
        </p:txBody>
      </p:sp>
      <p:sp>
        <p:nvSpPr>
          <p:cNvPr id="3" name="內容版面配置區 2"/>
          <p:cNvSpPr>
            <a:spLocks noGrp="1"/>
          </p:cNvSpPr>
          <p:nvPr>
            <p:ph idx="1"/>
          </p:nvPr>
        </p:nvSpPr>
        <p:spPr>
          <a:xfrm>
            <a:off x="150533" y="1268760"/>
            <a:ext cx="8229600" cy="4525963"/>
          </a:xfrm>
        </p:spPr>
        <p:txBody>
          <a:bodyPr/>
          <a:lstStyle/>
          <a:p>
            <a:pPr marL="0" indent="0">
              <a:buNone/>
            </a:pPr>
            <a:r>
              <a:rPr lang="zh-TW" altLang="en-US" b="1" dirty="0"/>
              <a:t>寫法</a:t>
            </a:r>
            <a:r>
              <a:rPr lang="en-US" altLang="zh-TW" b="1" dirty="0"/>
              <a:t>1</a:t>
            </a:r>
          </a:p>
          <a:p>
            <a:pPr marL="0" indent="0">
              <a:buNone/>
            </a:pPr>
            <a:r>
              <a:rPr lang="en-US" altLang="zh-TW" b="1" dirty="0"/>
              <a:t>Ex: </a:t>
            </a:r>
            <a:r>
              <a:rPr lang="zh-TW" altLang="en-US" b="1" dirty="0"/>
              <a:t>給體重身高求</a:t>
            </a:r>
            <a:r>
              <a:rPr lang="en-US" altLang="zh-TW" b="1" dirty="0"/>
              <a:t>BMI</a:t>
            </a: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27</a:t>
            </a:fld>
            <a:endParaRPr lang="zh-TW" altLang="en-US"/>
          </a:p>
        </p:txBody>
      </p:sp>
      <p:pic>
        <p:nvPicPr>
          <p:cNvPr id="4" name="圖片 3"/>
          <p:cNvPicPr>
            <a:picLocks noChangeAspect="1"/>
          </p:cNvPicPr>
          <p:nvPr/>
        </p:nvPicPr>
        <p:blipFill>
          <a:blip r:embed="rId2"/>
          <a:stretch>
            <a:fillRect/>
          </a:stretch>
        </p:blipFill>
        <p:spPr>
          <a:xfrm>
            <a:off x="282007" y="2636912"/>
            <a:ext cx="4857267" cy="1512168"/>
          </a:xfrm>
          <a:prstGeom prst="rect">
            <a:avLst/>
          </a:prstGeom>
        </p:spPr>
      </p:pic>
      <p:pic>
        <p:nvPicPr>
          <p:cNvPr id="6" name="圖片 5"/>
          <p:cNvPicPr>
            <a:picLocks noChangeAspect="1"/>
          </p:cNvPicPr>
          <p:nvPr/>
        </p:nvPicPr>
        <p:blipFill>
          <a:blip r:embed="rId3"/>
          <a:stretch>
            <a:fillRect/>
          </a:stretch>
        </p:blipFill>
        <p:spPr>
          <a:xfrm>
            <a:off x="282007" y="4524450"/>
            <a:ext cx="3695700" cy="1495425"/>
          </a:xfrm>
          <a:prstGeom prst="rect">
            <a:avLst/>
          </a:prstGeom>
        </p:spPr>
      </p:pic>
    </p:spTree>
    <p:extLst>
      <p:ext uri="{BB962C8B-B14F-4D97-AF65-F5344CB8AC3E}">
        <p14:creationId xmlns:p14="http://schemas.microsoft.com/office/powerpoint/2010/main" val="29933154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輸出</a:t>
            </a:r>
          </a:p>
        </p:txBody>
      </p:sp>
      <p:sp>
        <p:nvSpPr>
          <p:cNvPr id="3" name="內容版面配置區 2"/>
          <p:cNvSpPr>
            <a:spLocks noGrp="1"/>
          </p:cNvSpPr>
          <p:nvPr>
            <p:ph idx="1"/>
          </p:nvPr>
        </p:nvSpPr>
        <p:spPr>
          <a:xfrm>
            <a:off x="150533" y="1268760"/>
            <a:ext cx="8229600" cy="4525963"/>
          </a:xfrm>
        </p:spPr>
        <p:txBody>
          <a:bodyPr/>
          <a:lstStyle/>
          <a:p>
            <a:pPr marL="0" indent="0">
              <a:buNone/>
            </a:pPr>
            <a:r>
              <a:rPr lang="zh-TW" altLang="en-US" b="1" dirty="0"/>
              <a:t>寫法</a:t>
            </a:r>
            <a:r>
              <a:rPr lang="en-US" altLang="zh-TW" b="1" dirty="0"/>
              <a:t>1-Cont </a:t>
            </a:r>
            <a:r>
              <a:rPr lang="zh-TW" altLang="en-US" b="1" dirty="0"/>
              <a:t>搭配精度控制</a:t>
            </a:r>
            <a:endParaRPr lang="en-US" altLang="zh-TW" b="1" dirty="0"/>
          </a:p>
          <a:p>
            <a:pPr marL="0" indent="0">
              <a:buNone/>
            </a:pPr>
            <a:r>
              <a:rPr lang="en-US" altLang="zh-TW" b="1" dirty="0"/>
              <a:t>Ex: </a:t>
            </a:r>
            <a:r>
              <a:rPr lang="zh-TW" altLang="en-US" b="1" dirty="0"/>
              <a:t>給體重身高求</a:t>
            </a:r>
            <a:r>
              <a:rPr lang="en-US" altLang="zh-TW" b="1" dirty="0"/>
              <a:t>BMI</a:t>
            </a: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28</a:t>
            </a:fld>
            <a:endParaRPr lang="zh-TW" altLang="en-US"/>
          </a:p>
        </p:txBody>
      </p:sp>
      <p:pic>
        <p:nvPicPr>
          <p:cNvPr id="7" name="圖片 6"/>
          <p:cNvPicPr>
            <a:picLocks noChangeAspect="1"/>
          </p:cNvPicPr>
          <p:nvPr/>
        </p:nvPicPr>
        <p:blipFill>
          <a:blip r:embed="rId2"/>
          <a:stretch>
            <a:fillRect/>
          </a:stretch>
        </p:blipFill>
        <p:spPr>
          <a:xfrm>
            <a:off x="292303" y="2648374"/>
            <a:ext cx="4295775" cy="1343025"/>
          </a:xfrm>
          <a:prstGeom prst="rect">
            <a:avLst/>
          </a:prstGeom>
        </p:spPr>
      </p:pic>
      <p:pic>
        <p:nvPicPr>
          <p:cNvPr id="8" name="圖片 7"/>
          <p:cNvPicPr>
            <a:picLocks noChangeAspect="1"/>
          </p:cNvPicPr>
          <p:nvPr/>
        </p:nvPicPr>
        <p:blipFill>
          <a:blip r:embed="rId3"/>
          <a:stretch>
            <a:fillRect/>
          </a:stretch>
        </p:blipFill>
        <p:spPr>
          <a:xfrm>
            <a:off x="315159" y="4386384"/>
            <a:ext cx="4258287" cy="1778919"/>
          </a:xfrm>
          <a:prstGeom prst="rect">
            <a:avLst/>
          </a:prstGeom>
        </p:spPr>
      </p:pic>
    </p:spTree>
    <p:extLst>
      <p:ext uri="{BB962C8B-B14F-4D97-AF65-F5344CB8AC3E}">
        <p14:creationId xmlns:p14="http://schemas.microsoft.com/office/powerpoint/2010/main" val="5659401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輸出</a:t>
            </a:r>
          </a:p>
        </p:txBody>
      </p:sp>
      <p:sp>
        <p:nvSpPr>
          <p:cNvPr id="3" name="內容版面配置區 2"/>
          <p:cNvSpPr>
            <a:spLocks noGrp="1"/>
          </p:cNvSpPr>
          <p:nvPr>
            <p:ph idx="1"/>
          </p:nvPr>
        </p:nvSpPr>
        <p:spPr>
          <a:xfrm>
            <a:off x="150533" y="1268760"/>
            <a:ext cx="8229600" cy="4525963"/>
          </a:xfrm>
        </p:spPr>
        <p:txBody>
          <a:bodyPr/>
          <a:lstStyle/>
          <a:p>
            <a:pPr marL="0" indent="0">
              <a:buNone/>
            </a:pPr>
            <a:r>
              <a:rPr lang="zh-TW" altLang="en-US" b="1" dirty="0"/>
              <a:t>寫法</a:t>
            </a:r>
            <a:r>
              <a:rPr lang="en-US" altLang="zh-TW" b="1" dirty="0"/>
              <a:t>2</a:t>
            </a:r>
          </a:p>
          <a:p>
            <a:pPr marL="0" indent="0">
              <a:buNone/>
            </a:pPr>
            <a:r>
              <a:rPr lang="en-US" altLang="zh-TW" b="1" dirty="0"/>
              <a:t>Ex: </a:t>
            </a:r>
            <a:r>
              <a:rPr lang="zh-TW" altLang="en-US" b="1" dirty="0"/>
              <a:t>給體重身高求</a:t>
            </a:r>
            <a:r>
              <a:rPr lang="en-US" altLang="zh-TW" b="1" dirty="0"/>
              <a:t>BMI</a:t>
            </a: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29</a:t>
            </a:fld>
            <a:endParaRPr lang="zh-TW" altLang="en-US"/>
          </a:p>
        </p:txBody>
      </p:sp>
      <p:pic>
        <p:nvPicPr>
          <p:cNvPr id="7" name="圖片 6"/>
          <p:cNvPicPr>
            <a:picLocks noChangeAspect="1"/>
          </p:cNvPicPr>
          <p:nvPr/>
        </p:nvPicPr>
        <p:blipFill>
          <a:blip r:embed="rId2"/>
          <a:stretch>
            <a:fillRect/>
          </a:stretch>
        </p:blipFill>
        <p:spPr>
          <a:xfrm>
            <a:off x="309506" y="2640223"/>
            <a:ext cx="3829137" cy="1322599"/>
          </a:xfrm>
          <a:prstGeom prst="rect">
            <a:avLst/>
          </a:prstGeom>
        </p:spPr>
      </p:pic>
      <p:pic>
        <p:nvPicPr>
          <p:cNvPr id="8" name="圖片 7"/>
          <p:cNvPicPr>
            <a:picLocks noChangeAspect="1"/>
          </p:cNvPicPr>
          <p:nvPr/>
        </p:nvPicPr>
        <p:blipFill>
          <a:blip r:embed="rId3"/>
          <a:stretch>
            <a:fillRect/>
          </a:stretch>
        </p:blipFill>
        <p:spPr>
          <a:xfrm>
            <a:off x="309506" y="4187973"/>
            <a:ext cx="4466672" cy="1831901"/>
          </a:xfrm>
          <a:prstGeom prst="rect">
            <a:avLst/>
          </a:prstGeom>
        </p:spPr>
      </p:pic>
    </p:spTree>
    <p:extLst>
      <p:ext uri="{BB962C8B-B14F-4D97-AF65-F5344CB8AC3E}">
        <p14:creationId xmlns:p14="http://schemas.microsoft.com/office/powerpoint/2010/main" val="2214594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err="1"/>
              <a:t>Codeforces</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3</a:t>
            </a:fld>
            <a:endParaRPr lang="zh-TW" altLang="en-US"/>
          </a:p>
        </p:txBody>
      </p:sp>
      <p:sp>
        <p:nvSpPr>
          <p:cNvPr id="4" name="文字方塊 3"/>
          <p:cNvSpPr txBox="1"/>
          <p:nvPr/>
        </p:nvSpPr>
        <p:spPr>
          <a:xfrm>
            <a:off x="298893" y="855401"/>
            <a:ext cx="184731" cy="553998"/>
          </a:xfrm>
          <a:prstGeom prst="rect">
            <a:avLst/>
          </a:prstGeom>
          <a:noFill/>
        </p:spPr>
        <p:txBody>
          <a:bodyPr wrap="none" rtlCol="0">
            <a:spAutoFit/>
          </a:bodyPr>
          <a:lstStyle/>
          <a:p>
            <a:endParaRPr lang="zh-TW" altLang="en-US" sz="3000" dirty="0">
              <a:latin typeface="+mj-ea"/>
              <a:ea typeface="+mj-ea"/>
            </a:endParaRPr>
          </a:p>
        </p:txBody>
      </p:sp>
      <p:sp>
        <p:nvSpPr>
          <p:cNvPr id="6" name="文字方塊 5"/>
          <p:cNvSpPr txBox="1"/>
          <p:nvPr/>
        </p:nvSpPr>
        <p:spPr>
          <a:xfrm>
            <a:off x="391258" y="1094992"/>
            <a:ext cx="3251788" cy="584775"/>
          </a:xfrm>
          <a:prstGeom prst="rect">
            <a:avLst/>
          </a:prstGeom>
          <a:noFill/>
        </p:spPr>
        <p:txBody>
          <a:bodyPr wrap="none" rtlCol="0">
            <a:spAutoFit/>
          </a:bodyPr>
          <a:lstStyle/>
          <a:p>
            <a:r>
              <a:rPr lang="en-US" altLang="zh-TW" sz="3200" b="1" dirty="0" err="1"/>
              <a:t>Codeforces</a:t>
            </a:r>
            <a:r>
              <a:rPr lang="zh-TW" altLang="en-US" sz="3200" b="1" dirty="0"/>
              <a:t>介紹</a:t>
            </a:r>
            <a:endParaRPr lang="zh-TW" altLang="en-US" sz="3000" b="1" dirty="0">
              <a:latin typeface="+mj-ea"/>
              <a:ea typeface="+mj-ea"/>
            </a:endParaRPr>
          </a:p>
        </p:txBody>
      </p:sp>
      <p:sp>
        <p:nvSpPr>
          <p:cNvPr id="7" name="內容版面配置區 2"/>
          <p:cNvSpPr>
            <a:spLocks noGrp="1"/>
          </p:cNvSpPr>
          <p:nvPr>
            <p:ph idx="1"/>
          </p:nvPr>
        </p:nvSpPr>
        <p:spPr>
          <a:xfrm>
            <a:off x="391258" y="1916832"/>
            <a:ext cx="8525576" cy="4525963"/>
          </a:xfrm>
        </p:spPr>
        <p:txBody>
          <a:bodyPr>
            <a:normAutofit fontScale="92500" lnSpcReduction="10000"/>
          </a:bodyPr>
          <a:lstStyle/>
          <a:p>
            <a:pPr marL="0" indent="0">
              <a:buNone/>
            </a:pPr>
            <a:r>
              <a:rPr lang="zh-TW" altLang="en-US" dirty="0"/>
              <a:t>他是一個線上</a:t>
            </a:r>
            <a:r>
              <a:rPr lang="zh-TW" altLang="en-US" dirty="0">
                <a:solidFill>
                  <a:srgbClr val="FF0000"/>
                </a:solidFill>
              </a:rPr>
              <a:t>程式設計競賽平台</a:t>
            </a:r>
            <a:endParaRPr lang="en-US" altLang="zh-TW" dirty="0">
              <a:solidFill>
                <a:srgbClr val="FF0000"/>
              </a:solidFill>
            </a:endParaRPr>
          </a:p>
          <a:p>
            <a:pPr marL="0" indent="0">
              <a:buNone/>
            </a:pPr>
            <a:endParaRPr lang="en-US" altLang="zh-TW" dirty="0"/>
          </a:p>
          <a:p>
            <a:pPr marL="0" indent="0">
              <a:buNone/>
            </a:pPr>
            <a:r>
              <a:rPr lang="zh-TW" altLang="en-US" dirty="0"/>
              <a:t>我們此次使用的是他的</a:t>
            </a:r>
            <a:r>
              <a:rPr lang="en-US" altLang="zh-TW" dirty="0"/>
              <a:t>Group</a:t>
            </a:r>
            <a:r>
              <a:rPr lang="zh-TW" altLang="en-US" dirty="0"/>
              <a:t>功能</a:t>
            </a:r>
            <a:endParaRPr lang="en-US" altLang="zh-TW" dirty="0"/>
          </a:p>
          <a:p>
            <a:pPr marL="0" indent="0">
              <a:buNone/>
            </a:pPr>
            <a:r>
              <a:rPr lang="zh-TW" altLang="en-US" dirty="0"/>
              <a:t>它可以讓我自己辦競賽，以及提供</a:t>
            </a:r>
            <a:r>
              <a:rPr lang="en-US" altLang="zh-TW" dirty="0">
                <a:solidFill>
                  <a:srgbClr val="FF0000"/>
                </a:solidFill>
              </a:rPr>
              <a:t>OJ</a:t>
            </a:r>
            <a:r>
              <a:rPr lang="zh-TW" altLang="en-US" dirty="0"/>
              <a:t>環境</a:t>
            </a:r>
            <a:endParaRPr lang="en-US" altLang="zh-TW" dirty="0"/>
          </a:p>
          <a:p>
            <a:pPr marL="0" indent="0">
              <a:buNone/>
            </a:pPr>
            <a:endParaRPr lang="en-US" altLang="zh-TW" dirty="0"/>
          </a:p>
          <a:p>
            <a:pPr marL="0" indent="0">
              <a:buNone/>
            </a:pPr>
            <a:r>
              <a:rPr lang="zh-TW" altLang="en-US" dirty="0"/>
              <a:t>本次題目限制使用</a:t>
            </a:r>
            <a:r>
              <a:rPr lang="en-US" altLang="zh-TW" dirty="0">
                <a:solidFill>
                  <a:srgbClr val="FF0000"/>
                </a:solidFill>
              </a:rPr>
              <a:t>Python</a:t>
            </a:r>
          </a:p>
          <a:p>
            <a:pPr marL="0" indent="0">
              <a:buNone/>
            </a:pPr>
            <a:r>
              <a:rPr lang="zh-TW" altLang="en-US" dirty="0"/>
              <a:t>等課程結束就會開啟其他語言的上傳選項</a:t>
            </a:r>
            <a:r>
              <a:rPr lang="en-US" altLang="zh-TW" dirty="0"/>
              <a:t/>
            </a:r>
            <a:br>
              <a:rPr lang="en-US" altLang="zh-TW" dirty="0"/>
            </a:br>
            <a:endParaRPr lang="en-US" altLang="zh-TW" dirty="0"/>
          </a:p>
        </p:txBody>
      </p:sp>
      <p:pic>
        <p:nvPicPr>
          <p:cNvPr id="1026" name="Picture 2" descr="https://1.bp.blogspot.com/-39LCjzW8pDA/XvcI4mEApbI/AAAAAAABZto/IOwANO0mePEoUeH6IeyOohg7gs7q2YPogCNcBGAsYHQ/s1600/megane_hikaru_man.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38739" y="1306993"/>
            <a:ext cx="1578095" cy="1886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26366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輸出</a:t>
            </a:r>
          </a:p>
        </p:txBody>
      </p:sp>
      <p:sp>
        <p:nvSpPr>
          <p:cNvPr id="3" name="內容版面配置區 2"/>
          <p:cNvSpPr>
            <a:spLocks noGrp="1"/>
          </p:cNvSpPr>
          <p:nvPr>
            <p:ph idx="1"/>
          </p:nvPr>
        </p:nvSpPr>
        <p:spPr>
          <a:xfrm>
            <a:off x="150533" y="1268760"/>
            <a:ext cx="8229600" cy="4525963"/>
          </a:xfrm>
        </p:spPr>
        <p:txBody>
          <a:bodyPr/>
          <a:lstStyle/>
          <a:p>
            <a:pPr marL="0" indent="0">
              <a:buNone/>
            </a:pPr>
            <a:r>
              <a:rPr lang="zh-TW" altLang="en-US" b="1" dirty="0"/>
              <a:t>寫法</a:t>
            </a:r>
            <a:r>
              <a:rPr lang="en-US" altLang="zh-TW" b="1" dirty="0"/>
              <a:t>3</a:t>
            </a:r>
          </a:p>
          <a:p>
            <a:pPr marL="0" indent="0">
              <a:buNone/>
            </a:pPr>
            <a:r>
              <a:rPr lang="en-US" altLang="zh-TW" b="1" dirty="0"/>
              <a:t>Ex: </a:t>
            </a:r>
            <a:r>
              <a:rPr lang="zh-TW" altLang="en-US" b="1" dirty="0"/>
              <a:t>給體重身高求</a:t>
            </a:r>
            <a:r>
              <a:rPr lang="en-US" altLang="zh-TW" b="1" dirty="0"/>
              <a:t>BMI</a:t>
            </a: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30</a:t>
            </a:fld>
            <a:endParaRPr lang="zh-TW" altLang="en-US"/>
          </a:p>
        </p:txBody>
      </p:sp>
      <p:pic>
        <p:nvPicPr>
          <p:cNvPr id="4" name="圖片 3"/>
          <p:cNvPicPr>
            <a:picLocks noChangeAspect="1"/>
          </p:cNvPicPr>
          <p:nvPr/>
        </p:nvPicPr>
        <p:blipFill>
          <a:blip r:embed="rId2"/>
          <a:stretch>
            <a:fillRect/>
          </a:stretch>
        </p:blipFill>
        <p:spPr>
          <a:xfrm>
            <a:off x="322074" y="2629686"/>
            <a:ext cx="6619875" cy="1552575"/>
          </a:xfrm>
          <a:prstGeom prst="rect">
            <a:avLst/>
          </a:prstGeom>
        </p:spPr>
      </p:pic>
      <p:pic>
        <p:nvPicPr>
          <p:cNvPr id="6" name="圖片 5"/>
          <p:cNvPicPr>
            <a:picLocks noChangeAspect="1"/>
          </p:cNvPicPr>
          <p:nvPr/>
        </p:nvPicPr>
        <p:blipFill>
          <a:blip r:embed="rId3"/>
          <a:stretch>
            <a:fillRect/>
          </a:stretch>
        </p:blipFill>
        <p:spPr>
          <a:xfrm>
            <a:off x="322074" y="4437112"/>
            <a:ext cx="5400675" cy="1762125"/>
          </a:xfrm>
          <a:prstGeom prst="rect">
            <a:avLst/>
          </a:prstGeom>
        </p:spPr>
      </p:pic>
    </p:spTree>
    <p:extLst>
      <p:ext uri="{BB962C8B-B14F-4D97-AF65-F5344CB8AC3E}">
        <p14:creationId xmlns:p14="http://schemas.microsoft.com/office/powerpoint/2010/main" val="14804558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輸出</a:t>
            </a:r>
          </a:p>
        </p:txBody>
      </p:sp>
      <p:sp>
        <p:nvSpPr>
          <p:cNvPr id="3" name="內容版面配置區 2"/>
          <p:cNvSpPr>
            <a:spLocks noGrp="1"/>
          </p:cNvSpPr>
          <p:nvPr>
            <p:ph idx="1"/>
          </p:nvPr>
        </p:nvSpPr>
        <p:spPr>
          <a:xfrm>
            <a:off x="150533" y="1879146"/>
            <a:ext cx="8669939" cy="5112568"/>
          </a:xfrm>
        </p:spPr>
        <p:txBody>
          <a:bodyPr>
            <a:normAutofit fontScale="92500" lnSpcReduction="10000"/>
          </a:bodyPr>
          <a:lstStyle/>
          <a:p>
            <a:pPr marL="0" indent="0">
              <a:buNone/>
            </a:pPr>
            <a:r>
              <a:rPr lang="zh-TW" altLang="en-US" dirty="0"/>
              <a:t>請撰寫一個程式，要求使用者輸入他們的名字和年齡，然後顯示一條訊息，包含他們的名字和未來</a:t>
            </a:r>
            <a:r>
              <a:rPr lang="en-US" altLang="zh-TW" dirty="0"/>
              <a:t>5</a:t>
            </a:r>
            <a:r>
              <a:rPr lang="zh-TW" altLang="en-US" dirty="0"/>
              <a:t>年後的年齡。</a:t>
            </a:r>
            <a:endParaRPr lang="en-US" altLang="zh-TW" dirty="0"/>
          </a:p>
          <a:p>
            <a:pPr marL="0" indent="0">
              <a:buNone/>
            </a:pPr>
            <a:endParaRPr lang="zh-TW" altLang="en-US" dirty="0"/>
          </a:p>
          <a:p>
            <a:pPr marL="0" indent="0">
              <a:buNone/>
            </a:pPr>
            <a:r>
              <a:rPr lang="zh-TW" altLang="en-US" dirty="0"/>
              <a:t>範例輸入：</a:t>
            </a:r>
          </a:p>
          <a:p>
            <a:pPr marL="0" indent="0">
              <a:buNone/>
            </a:pPr>
            <a:r>
              <a:rPr lang="zh-TW" altLang="en-US" dirty="0"/>
              <a:t>請輸入你的名字：</a:t>
            </a:r>
            <a:r>
              <a:rPr lang="en-US" altLang="zh-TW" dirty="0"/>
              <a:t>John </a:t>
            </a:r>
          </a:p>
          <a:p>
            <a:pPr marL="0" indent="0">
              <a:buNone/>
            </a:pPr>
            <a:r>
              <a:rPr lang="zh-TW" altLang="en-US" dirty="0"/>
              <a:t>請輸入你的年齡：</a:t>
            </a:r>
            <a:r>
              <a:rPr lang="en-US" altLang="zh-TW" dirty="0"/>
              <a:t>25</a:t>
            </a:r>
          </a:p>
          <a:p>
            <a:pPr marL="0" indent="0">
              <a:buNone/>
            </a:pPr>
            <a:r>
              <a:rPr lang="zh-TW" altLang="en-US" dirty="0"/>
              <a:t>範例輸出：</a:t>
            </a:r>
            <a:endParaRPr lang="en-US" altLang="zh-TW" dirty="0"/>
          </a:p>
          <a:p>
            <a:pPr marL="0" indent="0">
              <a:buNone/>
            </a:pPr>
            <a:r>
              <a:rPr lang="en-US" altLang="zh-TW" dirty="0"/>
              <a:t>Hi, John! </a:t>
            </a:r>
            <a:r>
              <a:rPr lang="zh-TW" altLang="en-US" dirty="0"/>
              <a:t>五年後你將年滿</a:t>
            </a:r>
            <a:r>
              <a:rPr lang="en-US" altLang="zh-TW" dirty="0"/>
              <a:t>30</a:t>
            </a:r>
            <a:r>
              <a:rPr lang="zh-TW" altLang="en-US" dirty="0"/>
              <a:t>歲。</a:t>
            </a:r>
            <a:endParaRPr lang="en-US" altLang="zh-TW" dirty="0"/>
          </a:p>
          <a:p>
            <a:pPr marL="0" indent="0">
              <a:buNone/>
            </a:pPr>
            <a:endParaRPr lang="en-US" altLang="zh-TW" dirty="0"/>
          </a:p>
          <a:p>
            <a:pPr marL="0" indent="0">
              <a:buNone/>
            </a:pPr>
            <a:endParaRPr lang="zh-TW" altLang="en-US"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31</a:t>
            </a:fld>
            <a:endParaRPr lang="zh-TW" altLang="en-US"/>
          </a:p>
        </p:txBody>
      </p:sp>
      <p:sp>
        <p:nvSpPr>
          <p:cNvPr id="5" name="內容版面配置區 2"/>
          <p:cNvSpPr txBox="1">
            <a:spLocks/>
          </p:cNvSpPr>
          <p:nvPr/>
        </p:nvSpPr>
        <p:spPr>
          <a:xfrm>
            <a:off x="150533" y="1268761"/>
            <a:ext cx="1397131" cy="576064"/>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3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TW" altLang="en-US" b="1" dirty="0"/>
              <a:t>練習</a:t>
            </a:r>
            <a:r>
              <a:rPr lang="en-US" altLang="zh-TW" b="1" dirty="0"/>
              <a:t>1</a:t>
            </a:r>
            <a:endParaRPr lang="zh-TW" altLang="en-US" dirty="0"/>
          </a:p>
        </p:txBody>
      </p:sp>
      <p:pic>
        <p:nvPicPr>
          <p:cNvPr id="13314" name="Picture 2" descr="プログラミングをする人のイラスト（男性）"/>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5176" y="3652705"/>
            <a:ext cx="2945904" cy="26807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40215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算術運算</a:t>
            </a:r>
          </a:p>
        </p:txBody>
      </p:sp>
      <p:sp>
        <p:nvSpPr>
          <p:cNvPr id="3" name="內容版面配置區 2"/>
          <p:cNvSpPr>
            <a:spLocks noGrp="1"/>
          </p:cNvSpPr>
          <p:nvPr>
            <p:ph idx="1"/>
          </p:nvPr>
        </p:nvSpPr>
        <p:spPr>
          <a:xfrm>
            <a:off x="150533" y="1268760"/>
            <a:ext cx="8229600" cy="5328592"/>
          </a:xfrm>
        </p:spPr>
        <p:txBody>
          <a:bodyPr>
            <a:normAutofit fontScale="55000" lnSpcReduction="20000"/>
          </a:bodyPr>
          <a:lstStyle/>
          <a:p>
            <a:pPr marL="0" indent="0">
              <a:buNone/>
            </a:pPr>
            <a:r>
              <a:rPr lang="zh-TW" altLang="en-US" b="1" dirty="0"/>
              <a:t>範例</a:t>
            </a:r>
            <a:r>
              <a:rPr lang="en-US" altLang="zh-TW" b="1" dirty="0"/>
              <a:t>1</a:t>
            </a:r>
          </a:p>
          <a:p>
            <a:r>
              <a:rPr lang="zh-TW" altLang="en-US" dirty="0"/>
              <a:t>請撰寫一個程式，要求使用者輸入三個數字，然後顯示以下計算結果：</a:t>
            </a:r>
          </a:p>
          <a:p>
            <a:r>
              <a:rPr lang="zh-TW" altLang="en-US" dirty="0"/>
              <a:t>三個數字的總和。</a:t>
            </a:r>
          </a:p>
          <a:p>
            <a:r>
              <a:rPr lang="zh-TW" altLang="en-US" dirty="0"/>
              <a:t>三個數字的平均值。</a:t>
            </a:r>
          </a:p>
          <a:p>
            <a:r>
              <a:rPr lang="zh-TW" altLang="en-US" dirty="0"/>
              <a:t>第一個數字減去後兩個數字的和，然後乘以第三個數字的結果。</a:t>
            </a:r>
            <a:endParaRPr lang="en-US" altLang="zh-TW" dirty="0"/>
          </a:p>
          <a:p>
            <a:endParaRPr lang="en-US" altLang="zh-TW" dirty="0"/>
          </a:p>
          <a:p>
            <a:pPr marL="0" indent="0">
              <a:buNone/>
            </a:pPr>
            <a:r>
              <a:rPr lang="zh-TW" altLang="en-US" dirty="0"/>
              <a:t>範例輸入：</a:t>
            </a:r>
            <a:endParaRPr lang="en-US" altLang="zh-TW" dirty="0"/>
          </a:p>
          <a:p>
            <a:pPr marL="0" indent="0">
              <a:buNone/>
            </a:pPr>
            <a:r>
              <a:rPr lang="zh-TW" altLang="en-US" dirty="0"/>
              <a:t>    請輸入第一個數字：</a:t>
            </a:r>
            <a:r>
              <a:rPr lang="en-US" altLang="zh-TW" dirty="0"/>
              <a:t>10 </a:t>
            </a:r>
          </a:p>
          <a:p>
            <a:pPr marL="0" indent="0">
              <a:buNone/>
            </a:pPr>
            <a:r>
              <a:rPr lang="en-US" altLang="zh-TW" dirty="0"/>
              <a:t>    </a:t>
            </a:r>
            <a:r>
              <a:rPr lang="zh-TW" altLang="en-US" dirty="0"/>
              <a:t>請輸入第二個數字：</a:t>
            </a:r>
            <a:r>
              <a:rPr lang="en-US" altLang="zh-TW" dirty="0"/>
              <a:t>5 </a:t>
            </a:r>
          </a:p>
          <a:p>
            <a:pPr marL="0" indent="0">
              <a:buNone/>
            </a:pPr>
            <a:r>
              <a:rPr lang="en-US" altLang="zh-TW" dirty="0"/>
              <a:t>    </a:t>
            </a:r>
            <a:r>
              <a:rPr lang="zh-TW" altLang="en-US" dirty="0"/>
              <a:t>請輸入第三個數字：</a:t>
            </a:r>
            <a:r>
              <a:rPr lang="en-US" altLang="zh-TW" dirty="0"/>
              <a:t>3</a:t>
            </a:r>
          </a:p>
          <a:p>
            <a:pPr marL="0" indent="0">
              <a:buNone/>
            </a:pPr>
            <a:endParaRPr lang="en-US" altLang="zh-TW" dirty="0"/>
          </a:p>
          <a:p>
            <a:pPr marL="0" indent="0">
              <a:buNone/>
            </a:pPr>
            <a:r>
              <a:rPr lang="zh-TW" altLang="en-US" dirty="0"/>
              <a:t>範例輸出：</a:t>
            </a:r>
            <a:endParaRPr lang="en-US" altLang="zh-TW" dirty="0"/>
          </a:p>
          <a:p>
            <a:pPr marL="0" indent="0">
              <a:buNone/>
            </a:pPr>
            <a:r>
              <a:rPr lang="zh-TW" altLang="en-US" dirty="0"/>
              <a:t>    三個數字的總和：</a:t>
            </a:r>
            <a:r>
              <a:rPr lang="en-US" altLang="zh-TW" dirty="0"/>
              <a:t>18 </a:t>
            </a:r>
          </a:p>
          <a:p>
            <a:pPr marL="0" indent="0">
              <a:buNone/>
            </a:pPr>
            <a:r>
              <a:rPr lang="en-US" altLang="zh-TW" dirty="0"/>
              <a:t>    </a:t>
            </a:r>
            <a:r>
              <a:rPr lang="zh-TW" altLang="en-US" dirty="0"/>
              <a:t>三個數字的平均值：</a:t>
            </a:r>
            <a:r>
              <a:rPr lang="en-US" altLang="zh-TW" dirty="0"/>
              <a:t>6.00</a:t>
            </a:r>
          </a:p>
          <a:p>
            <a:pPr marL="0" indent="0">
              <a:buNone/>
            </a:pPr>
            <a:r>
              <a:rPr lang="en-US" altLang="zh-TW" dirty="0"/>
              <a:t>    </a:t>
            </a:r>
            <a:r>
              <a:rPr lang="zh-TW" altLang="en-US" dirty="0"/>
              <a:t>計算結果：</a:t>
            </a:r>
            <a:r>
              <a:rPr lang="en-US" altLang="zh-TW" dirty="0"/>
              <a:t>6.00</a:t>
            </a: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32</a:t>
            </a:fld>
            <a:endParaRPr lang="zh-TW" altLang="en-US"/>
          </a:p>
        </p:txBody>
      </p:sp>
      <p:pic>
        <p:nvPicPr>
          <p:cNvPr id="7" name="圖片 6"/>
          <p:cNvPicPr>
            <a:picLocks noChangeAspect="1"/>
          </p:cNvPicPr>
          <p:nvPr/>
        </p:nvPicPr>
        <p:blipFill>
          <a:blip r:embed="rId2"/>
          <a:stretch>
            <a:fillRect/>
          </a:stretch>
        </p:blipFill>
        <p:spPr>
          <a:xfrm>
            <a:off x="4139952" y="3068960"/>
            <a:ext cx="4546848" cy="3135125"/>
          </a:xfrm>
          <a:prstGeom prst="rect">
            <a:avLst/>
          </a:prstGeom>
        </p:spPr>
      </p:pic>
    </p:spTree>
    <p:extLst>
      <p:ext uri="{BB962C8B-B14F-4D97-AF65-F5344CB8AC3E}">
        <p14:creationId xmlns:p14="http://schemas.microsoft.com/office/powerpoint/2010/main" val="402034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算術運算</a:t>
            </a:r>
          </a:p>
        </p:txBody>
      </p:sp>
      <p:sp>
        <p:nvSpPr>
          <p:cNvPr id="3" name="內容版面配置區 2"/>
          <p:cNvSpPr>
            <a:spLocks noGrp="1"/>
          </p:cNvSpPr>
          <p:nvPr>
            <p:ph idx="1"/>
          </p:nvPr>
        </p:nvSpPr>
        <p:spPr>
          <a:xfrm>
            <a:off x="150533" y="1268760"/>
            <a:ext cx="8229600" cy="5328592"/>
          </a:xfrm>
        </p:spPr>
        <p:txBody>
          <a:bodyPr>
            <a:normAutofit/>
          </a:bodyPr>
          <a:lstStyle/>
          <a:p>
            <a:pPr marL="0" indent="0">
              <a:buNone/>
            </a:pPr>
            <a:r>
              <a:rPr lang="en-US" altLang="zh-TW" b="1" dirty="0"/>
              <a:t>Step 1</a:t>
            </a:r>
          </a:p>
          <a:p>
            <a:pPr marL="0" indent="0">
              <a:buNone/>
            </a:pPr>
            <a:r>
              <a:rPr lang="zh-TW" altLang="en-US" b="1" dirty="0"/>
              <a:t>輸入三個數字</a:t>
            </a:r>
            <a:endParaRPr lang="en-US" altLang="zh-TW" b="1" dirty="0"/>
          </a:p>
          <a:p>
            <a:pPr marL="0" indent="0">
              <a:buNone/>
            </a:pPr>
            <a:endParaRPr lang="en-US" altLang="zh-TW" b="1" dirty="0"/>
          </a:p>
          <a:p>
            <a:pPr marL="0" indent="0">
              <a:buNone/>
            </a:pPr>
            <a:endParaRPr lang="en-US" altLang="zh-TW" b="1" dirty="0"/>
          </a:p>
          <a:p>
            <a:pPr marL="0" indent="0">
              <a:buNone/>
            </a:pPr>
            <a:r>
              <a:rPr lang="en-US" altLang="zh-TW" b="1" dirty="0"/>
              <a:t>Step2 </a:t>
            </a:r>
            <a:r>
              <a:rPr lang="zh-TW" altLang="en-US" b="1" dirty="0"/>
              <a:t>計算</a:t>
            </a:r>
            <a:endParaRPr lang="en-US" altLang="zh-TW" b="1" dirty="0"/>
          </a:p>
          <a:p>
            <a:pPr marL="0" indent="0">
              <a:buNone/>
            </a:pP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33</a:t>
            </a:fld>
            <a:endParaRPr lang="zh-TW" altLang="en-US"/>
          </a:p>
        </p:txBody>
      </p:sp>
      <p:pic>
        <p:nvPicPr>
          <p:cNvPr id="4" name="圖片 3"/>
          <p:cNvPicPr>
            <a:picLocks noChangeAspect="1"/>
          </p:cNvPicPr>
          <p:nvPr/>
        </p:nvPicPr>
        <p:blipFill>
          <a:blip r:embed="rId2"/>
          <a:stretch>
            <a:fillRect/>
          </a:stretch>
        </p:blipFill>
        <p:spPr>
          <a:xfrm>
            <a:off x="261023" y="2564904"/>
            <a:ext cx="5534797" cy="1368152"/>
          </a:xfrm>
          <a:prstGeom prst="rect">
            <a:avLst/>
          </a:prstGeom>
        </p:spPr>
      </p:pic>
      <p:pic>
        <p:nvPicPr>
          <p:cNvPr id="6" name="圖片 5"/>
          <p:cNvPicPr>
            <a:picLocks noChangeAspect="1"/>
          </p:cNvPicPr>
          <p:nvPr/>
        </p:nvPicPr>
        <p:blipFill>
          <a:blip r:embed="rId3"/>
          <a:stretch>
            <a:fillRect/>
          </a:stretch>
        </p:blipFill>
        <p:spPr>
          <a:xfrm>
            <a:off x="309033" y="4653136"/>
            <a:ext cx="6728166" cy="1296144"/>
          </a:xfrm>
          <a:prstGeom prst="rect">
            <a:avLst/>
          </a:prstGeom>
        </p:spPr>
      </p:pic>
    </p:spTree>
    <p:extLst>
      <p:ext uri="{BB962C8B-B14F-4D97-AF65-F5344CB8AC3E}">
        <p14:creationId xmlns:p14="http://schemas.microsoft.com/office/powerpoint/2010/main" val="21442628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算術運算</a:t>
            </a:r>
          </a:p>
        </p:txBody>
      </p:sp>
      <p:sp>
        <p:nvSpPr>
          <p:cNvPr id="3" name="內容版面配置區 2"/>
          <p:cNvSpPr>
            <a:spLocks noGrp="1"/>
          </p:cNvSpPr>
          <p:nvPr>
            <p:ph idx="1"/>
          </p:nvPr>
        </p:nvSpPr>
        <p:spPr>
          <a:xfrm>
            <a:off x="150533" y="1268760"/>
            <a:ext cx="8229600" cy="5328592"/>
          </a:xfrm>
        </p:spPr>
        <p:txBody>
          <a:bodyPr>
            <a:normAutofit/>
          </a:bodyPr>
          <a:lstStyle/>
          <a:p>
            <a:pPr marL="0" indent="0">
              <a:buNone/>
            </a:pPr>
            <a:r>
              <a:rPr lang="en-US" altLang="zh-TW" b="1" dirty="0"/>
              <a:t>Step 3</a:t>
            </a:r>
          </a:p>
          <a:p>
            <a:pPr marL="0" indent="0">
              <a:buNone/>
            </a:pPr>
            <a:r>
              <a:rPr lang="zh-TW" altLang="en-US" b="1" dirty="0"/>
              <a:t>照著輸出格式輸出</a:t>
            </a:r>
            <a:endParaRPr lang="en-US" altLang="zh-TW" b="1" dirty="0"/>
          </a:p>
          <a:p>
            <a:pPr marL="0" indent="0">
              <a:buNone/>
            </a:pPr>
            <a:endParaRPr lang="en-US" altLang="zh-TW" b="1" dirty="0"/>
          </a:p>
          <a:p>
            <a:pPr marL="0" indent="0">
              <a:buNone/>
            </a:pPr>
            <a:endParaRPr lang="en-US" altLang="zh-TW" b="1" dirty="0"/>
          </a:p>
          <a:p>
            <a:pPr marL="0" indent="0">
              <a:buNone/>
            </a:pPr>
            <a:endParaRPr lang="en-US" altLang="zh-TW" b="1" dirty="0"/>
          </a:p>
          <a:p>
            <a:pPr marL="0" indent="0">
              <a:buNone/>
            </a:pP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34</a:t>
            </a:fld>
            <a:endParaRPr lang="zh-TW" altLang="en-US"/>
          </a:p>
        </p:txBody>
      </p:sp>
      <p:pic>
        <p:nvPicPr>
          <p:cNvPr id="7" name="圖片 6"/>
          <p:cNvPicPr>
            <a:picLocks noChangeAspect="1"/>
          </p:cNvPicPr>
          <p:nvPr/>
        </p:nvPicPr>
        <p:blipFill>
          <a:blip r:embed="rId2"/>
          <a:stretch>
            <a:fillRect/>
          </a:stretch>
        </p:blipFill>
        <p:spPr>
          <a:xfrm>
            <a:off x="5508104" y="2542691"/>
            <a:ext cx="3495675" cy="2314575"/>
          </a:xfrm>
          <a:prstGeom prst="rect">
            <a:avLst/>
          </a:prstGeom>
        </p:spPr>
      </p:pic>
      <p:pic>
        <p:nvPicPr>
          <p:cNvPr id="8" name="圖片 7"/>
          <p:cNvPicPr>
            <a:picLocks noChangeAspect="1"/>
          </p:cNvPicPr>
          <p:nvPr/>
        </p:nvPicPr>
        <p:blipFill>
          <a:blip r:embed="rId3"/>
          <a:stretch>
            <a:fillRect/>
          </a:stretch>
        </p:blipFill>
        <p:spPr>
          <a:xfrm>
            <a:off x="294343" y="2619858"/>
            <a:ext cx="5069951" cy="1080120"/>
          </a:xfrm>
          <a:prstGeom prst="rect">
            <a:avLst/>
          </a:prstGeom>
        </p:spPr>
      </p:pic>
    </p:spTree>
    <p:extLst>
      <p:ext uri="{BB962C8B-B14F-4D97-AF65-F5344CB8AC3E}">
        <p14:creationId xmlns:p14="http://schemas.microsoft.com/office/powerpoint/2010/main" val="36103220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算術運算</a:t>
            </a:r>
          </a:p>
        </p:txBody>
      </p:sp>
      <p:sp>
        <p:nvSpPr>
          <p:cNvPr id="3" name="內容版面配置區 2"/>
          <p:cNvSpPr>
            <a:spLocks noGrp="1"/>
          </p:cNvSpPr>
          <p:nvPr>
            <p:ph idx="1"/>
          </p:nvPr>
        </p:nvSpPr>
        <p:spPr>
          <a:xfrm>
            <a:off x="150533" y="1268760"/>
            <a:ext cx="8229600" cy="5328592"/>
          </a:xfrm>
        </p:spPr>
        <p:txBody>
          <a:bodyPr>
            <a:normAutofit/>
          </a:bodyPr>
          <a:lstStyle/>
          <a:p>
            <a:pPr marL="0" indent="0">
              <a:buNone/>
            </a:pPr>
            <a:r>
              <a:rPr lang="zh-TW" altLang="en-US" b="1" dirty="0"/>
              <a:t>完整程式碼</a:t>
            </a:r>
            <a:endParaRPr lang="en-US" altLang="zh-TW" b="1" dirty="0"/>
          </a:p>
          <a:p>
            <a:pPr marL="0" indent="0">
              <a:buNone/>
            </a:pPr>
            <a:endParaRPr lang="en-US" altLang="zh-TW" b="1" dirty="0"/>
          </a:p>
          <a:p>
            <a:pPr marL="0" indent="0">
              <a:buNone/>
            </a:pPr>
            <a:endParaRPr lang="en-US" altLang="zh-TW" b="1" dirty="0"/>
          </a:p>
          <a:p>
            <a:pPr marL="0" indent="0">
              <a:buNone/>
            </a:pPr>
            <a:endParaRPr lang="en-US" altLang="zh-TW" b="1" dirty="0"/>
          </a:p>
          <a:p>
            <a:pPr marL="0" indent="0">
              <a:buNone/>
            </a:pP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35</a:t>
            </a:fld>
            <a:endParaRPr lang="zh-TW" altLang="en-US"/>
          </a:p>
        </p:txBody>
      </p:sp>
      <p:pic>
        <p:nvPicPr>
          <p:cNvPr id="4" name="圖片 3"/>
          <p:cNvPicPr>
            <a:picLocks noChangeAspect="1"/>
          </p:cNvPicPr>
          <p:nvPr/>
        </p:nvPicPr>
        <p:blipFill>
          <a:blip r:embed="rId2"/>
          <a:stretch>
            <a:fillRect/>
          </a:stretch>
        </p:blipFill>
        <p:spPr>
          <a:xfrm>
            <a:off x="395536" y="2060848"/>
            <a:ext cx="6236651" cy="3168352"/>
          </a:xfrm>
          <a:prstGeom prst="rect">
            <a:avLst/>
          </a:prstGeom>
        </p:spPr>
      </p:pic>
    </p:spTree>
    <p:extLst>
      <p:ext uri="{BB962C8B-B14F-4D97-AF65-F5344CB8AC3E}">
        <p14:creationId xmlns:p14="http://schemas.microsoft.com/office/powerpoint/2010/main" val="19620213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算術運算</a:t>
            </a:r>
          </a:p>
        </p:txBody>
      </p:sp>
      <p:sp>
        <p:nvSpPr>
          <p:cNvPr id="3" name="內容版面配置區 2"/>
          <p:cNvSpPr>
            <a:spLocks noGrp="1"/>
          </p:cNvSpPr>
          <p:nvPr>
            <p:ph idx="1"/>
          </p:nvPr>
        </p:nvSpPr>
        <p:spPr>
          <a:xfrm>
            <a:off x="150533" y="1268760"/>
            <a:ext cx="8229600" cy="5328592"/>
          </a:xfrm>
        </p:spPr>
        <p:txBody>
          <a:bodyPr>
            <a:normAutofit fontScale="70000" lnSpcReduction="20000"/>
          </a:bodyPr>
          <a:lstStyle/>
          <a:p>
            <a:pPr marL="0" indent="0">
              <a:buNone/>
            </a:pPr>
            <a:r>
              <a:rPr lang="zh-TW" altLang="en-US" b="1" dirty="0"/>
              <a:t>練習題</a:t>
            </a:r>
            <a:r>
              <a:rPr lang="en-US" altLang="zh-TW" b="1" dirty="0"/>
              <a:t>2</a:t>
            </a:r>
          </a:p>
          <a:p>
            <a:r>
              <a:rPr lang="zh-TW" altLang="en-US" dirty="0"/>
              <a:t>請撰寫一個程式，要求使用者輸入一個四位數的正整數，然後進行以下計算：</a:t>
            </a:r>
          </a:p>
          <a:p>
            <a:r>
              <a:rPr lang="zh-TW" altLang="en-US" dirty="0"/>
              <a:t>將該數字的個位數和百位數相加。</a:t>
            </a:r>
          </a:p>
          <a:p>
            <a:r>
              <a:rPr lang="zh-TW" altLang="en-US" dirty="0"/>
              <a:t>將該數字的十位數和千位數相加。</a:t>
            </a:r>
          </a:p>
          <a:p>
            <a:r>
              <a:rPr lang="zh-TW" altLang="en-US" dirty="0"/>
              <a:t>如果步驟</a:t>
            </a:r>
            <a:r>
              <a:rPr lang="en-US" altLang="zh-TW" dirty="0"/>
              <a:t>1</a:t>
            </a:r>
            <a:r>
              <a:rPr lang="zh-TW" altLang="en-US" dirty="0"/>
              <a:t>的結果大於步驟</a:t>
            </a:r>
            <a:r>
              <a:rPr lang="en-US" altLang="zh-TW" dirty="0"/>
              <a:t>2</a:t>
            </a:r>
            <a:r>
              <a:rPr lang="zh-TW" altLang="en-US" dirty="0"/>
              <a:t>的結果，則輸出「步驟</a:t>
            </a:r>
            <a:r>
              <a:rPr lang="en-US" altLang="zh-TW" dirty="0"/>
              <a:t>1</a:t>
            </a:r>
            <a:r>
              <a:rPr lang="zh-TW" altLang="en-US" dirty="0"/>
              <a:t>大於步驟</a:t>
            </a:r>
            <a:r>
              <a:rPr lang="en-US" altLang="zh-TW" dirty="0"/>
              <a:t>2</a:t>
            </a:r>
            <a:r>
              <a:rPr lang="zh-TW" altLang="en-US" dirty="0"/>
              <a:t>」；否則，輸出「步驟</a:t>
            </a:r>
            <a:r>
              <a:rPr lang="en-US" altLang="zh-TW" dirty="0"/>
              <a:t>1</a:t>
            </a:r>
            <a:r>
              <a:rPr lang="zh-TW" altLang="en-US" dirty="0"/>
              <a:t>小於等於步驟</a:t>
            </a:r>
            <a:r>
              <a:rPr lang="en-US" altLang="zh-TW" dirty="0"/>
              <a:t>2</a:t>
            </a:r>
            <a:r>
              <a:rPr lang="zh-TW" altLang="en-US" dirty="0"/>
              <a:t>」。</a:t>
            </a:r>
          </a:p>
          <a:p>
            <a:endParaRPr lang="en-US" altLang="zh-TW" dirty="0"/>
          </a:p>
          <a:p>
            <a:pPr marL="0" indent="0">
              <a:buNone/>
            </a:pPr>
            <a:r>
              <a:rPr lang="zh-TW" altLang="en-US" dirty="0"/>
              <a:t>範例輸入：</a:t>
            </a:r>
            <a:endParaRPr lang="en-US" altLang="zh-TW" dirty="0"/>
          </a:p>
          <a:p>
            <a:pPr marL="0" indent="0">
              <a:buNone/>
            </a:pPr>
            <a:r>
              <a:rPr lang="zh-TW" altLang="en-US" dirty="0"/>
              <a:t>    請輸入一個四位數的正整數：</a:t>
            </a:r>
            <a:r>
              <a:rPr lang="en-US" altLang="zh-TW" dirty="0"/>
              <a:t>2674</a:t>
            </a:r>
          </a:p>
          <a:p>
            <a:pPr marL="0" indent="0">
              <a:buNone/>
            </a:pPr>
            <a:r>
              <a:rPr lang="zh-TW" altLang="en-US" dirty="0"/>
              <a:t>範例輸出：</a:t>
            </a:r>
            <a:endParaRPr lang="en-US" altLang="zh-TW" dirty="0"/>
          </a:p>
          <a:p>
            <a:pPr marL="0" indent="0">
              <a:buNone/>
            </a:pPr>
            <a:r>
              <a:rPr lang="zh-TW" altLang="en-US" dirty="0"/>
              <a:t>    步驟</a:t>
            </a:r>
            <a:r>
              <a:rPr lang="en-US" altLang="zh-TW" dirty="0"/>
              <a:t>1</a:t>
            </a:r>
            <a:r>
              <a:rPr lang="zh-TW" altLang="en-US" dirty="0"/>
              <a:t>的結果：</a:t>
            </a:r>
            <a:r>
              <a:rPr lang="en-US" altLang="zh-TW" dirty="0"/>
              <a:t>9 </a:t>
            </a:r>
          </a:p>
          <a:p>
            <a:pPr marL="0" indent="0">
              <a:buNone/>
            </a:pPr>
            <a:r>
              <a:rPr lang="zh-TW" altLang="en-US" dirty="0"/>
              <a:t>    步驟</a:t>
            </a:r>
            <a:r>
              <a:rPr lang="en-US" altLang="zh-TW" dirty="0"/>
              <a:t>2</a:t>
            </a:r>
            <a:r>
              <a:rPr lang="zh-TW" altLang="en-US" dirty="0"/>
              <a:t>的結果：</a:t>
            </a:r>
            <a:r>
              <a:rPr lang="en-US" altLang="zh-TW" dirty="0"/>
              <a:t>9 </a:t>
            </a:r>
          </a:p>
          <a:p>
            <a:pPr marL="0" indent="0">
              <a:buNone/>
            </a:pPr>
            <a:r>
              <a:rPr lang="zh-TW" altLang="en-US" dirty="0"/>
              <a:t>    步驟</a:t>
            </a:r>
            <a:r>
              <a:rPr lang="en-US" altLang="zh-TW" dirty="0"/>
              <a:t>1</a:t>
            </a:r>
            <a:r>
              <a:rPr lang="zh-TW" altLang="en-US" dirty="0"/>
              <a:t>小於等於步驟</a:t>
            </a:r>
            <a:r>
              <a:rPr lang="en-US" altLang="zh-TW" dirty="0"/>
              <a:t>2</a:t>
            </a: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36</a:t>
            </a:fld>
            <a:endParaRPr lang="zh-TW" altLang="en-US"/>
          </a:p>
        </p:txBody>
      </p:sp>
    </p:spTree>
    <p:extLst>
      <p:ext uri="{BB962C8B-B14F-4D97-AF65-F5344CB8AC3E}">
        <p14:creationId xmlns:p14="http://schemas.microsoft.com/office/powerpoint/2010/main" val="15757827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浮點數運算</a:t>
            </a:r>
          </a:p>
        </p:txBody>
      </p:sp>
      <p:sp>
        <p:nvSpPr>
          <p:cNvPr id="3" name="內容版面配置區 2"/>
          <p:cNvSpPr>
            <a:spLocks noGrp="1"/>
          </p:cNvSpPr>
          <p:nvPr>
            <p:ph idx="1"/>
          </p:nvPr>
        </p:nvSpPr>
        <p:spPr>
          <a:xfrm>
            <a:off x="150533" y="1268760"/>
            <a:ext cx="8229600" cy="5328592"/>
          </a:xfrm>
        </p:spPr>
        <p:txBody>
          <a:bodyPr>
            <a:normAutofit fontScale="55000" lnSpcReduction="20000"/>
          </a:bodyPr>
          <a:lstStyle/>
          <a:p>
            <a:pPr marL="0" indent="0">
              <a:buNone/>
            </a:pPr>
            <a:r>
              <a:rPr lang="zh-TW" altLang="en-US" b="1" dirty="0"/>
              <a:t>範例</a:t>
            </a:r>
            <a:r>
              <a:rPr lang="en-US" altLang="zh-TW" b="1" dirty="0"/>
              <a:t>1</a:t>
            </a:r>
          </a:p>
          <a:p>
            <a:r>
              <a:rPr lang="zh-TW" altLang="en-US" dirty="0"/>
              <a:t>題目描述：圓的面積和周長計算</a:t>
            </a:r>
          </a:p>
          <a:p>
            <a:r>
              <a:rPr lang="zh-TW" altLang="en-US" dirty="0"/>
              <a:t>請設計一個程式，讓使用者輸入一個圓的半徑，然後計算並輸出該圓的面積和周長。</a:t>
            </a:r>
          </a:p>
          <a:p>
            <a:r>
              <a:rPr lang="zh-TW" altLang="en-US" dirty="0"/>
              <a:t>程式執行時，會要求使用者輸入一個浮點數作為圓的半徑。接著，程式會使用所輸入的半徑值進行計算，並輸出圓的面積和周長。</a:t>
            </a:r>
          </a:p>
          <a:p>
            <a:r>
              <a:rPr lang="zh-TW" altLang="en-US" dirty="0"/>
              <a:t>圓的面積計算公式為：</a:t>
            </a:r>
            <a:r>
              <a:rPr lang="en-US" altLang="zh-TW" dirty="0"/>
              <a:t>π * </a:t>
            </a:r>
            <a:r>
              <a:rPr lang="zh-TW" altLang="en-US" dirty="0"/>
              <a:t>半徑的平方，其中</a:t>
            </a:r>
            <a:r>
              <a:rPr lang="en-US" altLang="zh-TW" dirty="0"/>
              <a:t>π</a:t>
            </a:r>
            <a:r>
              <a:rPr lang="zh-TW" altLang="en-US" dirty="0"/>
              <a:t>為圓周率（取近似值</a:t>
            </a:r>
            <a:r>
              <a:rPr lang="en-US" altLang="zh-TW" dirty="0"/>
              <a:t>3.14159</a:t>
            </a:r>
            <a:r>
              <a:rPr lang="zh-TW" altLang="en-US" dirty="0"/>
              <a:t>）。 圓的周長計算公式為：</a:t>
            </a:r>
            <a:r>
              <a:rPr lang="en-US" altLang="zh-TW" dirty="0"/>
              <a:t>2 * π * </a:t>
            </a:r>
            <a:r>
              <a:rPr lang="zh-TW" altLang="en-US" dirty="0"/>
              <a:t>半徑。</a:t>
            </a:r>
          </a:p>
          <a:p>
            <a:r>
              <a:rPr lang="zh-TW" altLang="en-US" dirty="0"/>
              <a:t>請注意，程式中使用</a:t>
            </a:r>
            <a:r>
              <a:rPr lang="en-US" altLang="zh-TW" dirty="0"/>
              <a:t>math</a:t>
            </a:r>
            <a:r>
              <a:rPr lang="zh-TW" altLang="en-US" dirty="0"/>
              <a:t>模組的</a:t>
            </a:r>
            <a:r>
              <a:rPr lang="en-US" altLang="zh-TW" dirty="0"/>
              <a:t>pi</a:t>
            </a:r>
            <a:r>
              <a:rPr lang="zh-TW" altLang="en-US" dirty="0"/>
              <a:t>常數來代表圓周率，以確保精確的計算結果。最後，計算結果會四捨五入到小數點後兩位。</a:t>
            </a:r>
          </a:p>
          <a:p>
            <a:endParaRPr lang="en-US" altLang="zh-TW" dirty="0"/>
          </a:p>
          <a:p>
            <a:pPr marL="0" indent="0">
              <a:buNone/>
            </a:pPr>
            <a:r>
              <a:rPr lang="zh-TW" altLang="en-US" dirty="0"/>
              <a:t>範例輸入：</a:t>
            </a:r>
            <a:endParaRPr lang="en-US" altLang="zh-TW" dirty="0"/>
          </a:p>
          <a:p>
            <a:pPr marL="0" indent="0">
              <a:buNone/>
            </a:pPr>
            <a:r>
              <a:rPr lang="zh-TW" altLang="en-US" dirty="0"/>
              <a:t>   請輸入圓的半徑：</a:t>
            </a:r>
            <a:r>
              <a:rPr lang="en-US" altLang="zh-TW" dirty="0"/>
              <a:t>5.2</a:t>
            </a:r>
          </a:p>
          <a:p>
            <a:pPr marL="0" indent="0">
              <a:buNone/>
            </a:pPr>
            <a:r>
              <a:rPr lang="zh-TW" altLang="en-US" dirty="0"/>
              <a:t>範例輸出：</a:t>
            </a:r>
            <a:endParaRPr lang="en-US" altLang="zh-TW" dirty="0"/>
          </a:p>
          <a:p>
            <a:pPr marL="0" indent="0">
              <a:buNone/>
            </a:pPr>
            <a:r>
              <a:rPr lang="zh-TW" altLang="en-US" dirty="0"/>
              <a:t>   圓的面積為：</a:t>
            </a:r>
            <a:r>
              <a:rPr lang="en-US" altLang="zh-TW" dirty="0"/>
              <a:t>84.95 </a:t>
            </a:r>
          </a:p>
          <a:p>
            <a:pPr marL="0" indent="0">
              <a:buNone/>
            </a:pPr>
            <a:r>
              <a:rPr lang="zh-TW" altLang="en-US" dirty="0"/>
              <a:t>   圓的周長為：</a:t>
            </a:r>
            <a:r>
              <a:rPr lang="en-US" altLang="zh-TW" dirty="0"/>
              <a:t>32.67</a:t>
            </a: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37</a:t>
            </a:fld>
            <a:endParaRPr lang="zh-TW" altLang="en-US"/>
          </a:p>
        </p:txBody>
      </p:sp>
    </p:spTree>
    <p:extLst>
      <p:ext uri="{BB962C8B-B14F-4D97-AF65-F5344CB8AC3E}">
        <p14:creationId xmlns:p14="http://schemas.microsoft.com/office/powerpoint/2010/main" val="17047664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浮點數運算</a:t>
            </a:r>
          </a:p>
        </p:txBody>
      </p:sp>
      <p:sp>
        <p:nvSpPr>
          <p:cNvPr id="3" name="內容版面配置區 2"/>
          <p:cNvSpPr>
            <a:spLocks noGrp="1"/>
          </p:cNvSpPr>
          <p:nvPr>
            <p:ph idx="1"/>
          </p:nvPr>
        </p:nvSpPr>
        <p:spPr>
          <a:xfrm>
            <a:off x="150533" y="1268760"/>
            <a:ext cx="8229600" cy="5328592"/>
          </a:xfrm>
        </p:spPr>
        <p:txBody>
          <a:bodyPr>
            <a:normAutofit/>
          </a:bodyPr>
          <a:lstStyle/>
          <a:p>
            <a:pPr marL="0" indent="0">
              <a:buNone/>
            </a:pPr>
            <a:r>
              <a:rPr lang="zh-TW" altLang="en-US" b="1" dirty="0"/>
              <a:t>範例</a:t>
            </a:r>
            <a:r>
              <a:rPr lang="en-US" altLang="zh-TW" b="1" dirty="0"/>
              <a:t>1</a:t>
            </a:r>
            <a:r>
              <a:rPr lang="zh-TW" altLang="en-US" b="1" dirty="0"/>
              <a:t>解答</a:t>
            </a:r>
            <a:endParaRPr lang="en-US" altLang="zh-TW" b="1"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38</a:t>
            </a:fld>
            <a:endParaRPr lang="zh-TW" altLang="en-US"/>
          </a:p>
        </p:txBody>
      </p:sp>
      <p:pic>
        <p:nvPicPr>
          <p:cNvPr id="4" name="圖片 3"/>
          <p:cNvPicPr>
            <a:picLocks noChangeAspect="1"/>
          </p:cNvPicPr>
          <p:nvPr/>
        </p:nvPicPr>
        <p:blipFill>
          <a:blip r:embed="rId2"/>
          <a:stretch>
            <a:fillRect/>
          </a:stretch>
        </p:blipFill>
        <p:spPr>
          <a:xfrm>
            <a:off x="467544" y="2060848"/>
            <a:ext cx="4824536" cy="4110702"/>
          </a:xfrm>
          <a:prstGeom prst="rect">
            <a:avLst/>
          </a:prstGeom>
        </p:spPr>
      </p:pic>
    </p:spTree>
    <p:extLst>
      <p:ext uri="{BB962C8B-B14F-4D97-AF65-F5344CB8AC3E}">
        <p14:creationId xmlns:p14="http://schemas.microsoft.com/office/powerpoint/2010/main" val="931986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浮點數運算</a:t>
            </a:r>
          </a:p>
        </p:txBody>
      </p:sp>
      <p:sp>
        <p:nvSpPr>
          <p:cNvPr id="3" name="內容版面配置區 2"/>
          <p:cNvSpPr>
            <a:spLocks noGrp="1"/>
          </p:cNvSpPr>
          <p:nvPr>
            <p:ph idx="1"/>
          </p:nvPr>
        </p:nvSpPr>
        <p:spPr>
          <a:xfrm>
            <a:off x="150533" y="1268760"/>
            <a:ext cx="8229600" cy="5328592"/>
          </a:xfrm>
        </p:spPr>
        <p:txBody>
          <a:bodyPr>
            <a:normAutofit fontScale="55000" lnSpcReduction="20000"/>
          </a:bodyPr>
          <a:lstStyle/>
          <a:p>
            <a:pPr marL="0" indent="0">
              <a:buNone/>
            </a:pPr>
            <a:r>
              <a:rPr lang="zh-TW" altLang="en-US" b="1" dirty="0"/>
              <a:t>練習題</a:t>
            </a:r>
            <a:r>
              <a:rPr lang="en-US" altLang="zh-TW" b="1" dirty="0"/>
              <a:t>1</a:t>
            </a:r>
          </a:p>
          <a:p>
            <a:r>
              <a:rPr lang="zh-TW" altLang="en-US" dirty="0"/>
              <a:t>題目描述：利息計算器</a:t>
            </a:r>
          </a:p>
          <a:p>
            <a:r>
              <a:rPr lang="zh-TW" altLang="en-US" dirty="0"/>
              <a:t>設計一個程式，用於計算存款的複利利息。使用者將提供存款的本金、年利率和存款期限，程式將根據這些資訊計算並輸出最終的本利和。</a:t>
            </a:r>
          </a:p>
          <a:p>
            <a:r>
              <a:rPr lang="zh-TW" altLang="en-US" dirty="0"/>
              <a:t>程式執行時，首先要求使用者輸入存款的本金（以元為單位）。接著，使用者需要輸入年利率（以百分比表示，例如</a:t>
            </a:r>
            <a:r>
              <a:rPr lang="en-US" altLang="zh-TW" dirty="0"/>
              <a:t>5</a:t>
            </a:r>
            <a:r>
              <a:rPr lang="zh-TW" altLang="en-US" dirty="0"/>
              <a:t>代表</a:t>
            </a:r>
            <a:r>
              <a:rPr lang="en-US" altLang="zh-TW" dirty="0"/>
              <a:t>5%</a:t>
            </a:r>
            <a:r>
              <a:rPr lang="zh-TW" altLang="en-US" dirty="0"/>
              <a:t>）。最後，使用者需要輸入存款期限（以年為單位）。程式將使用這些資訊計算最終的本利和，並將結果輸出。</a:t>
            </a:r>
          </a:p>
          <a:p>
            <a:r>
              <a:rPr lang="zh-TW" altLang="en-US" dirty="0"/>
              <a:t>請注意，複利利息的計算公式為：本金 * </a:t>
            </a:r>
            <a:r>
              <a:rPr lang="en-US" altLang="zh-TW" dirty="0"/>
              <a:t>((1 + </a:t>
            </a:r>
            <a:r>
              <a:rPr lang="zh-TW" altLang="en-US" dirty="0"/>
              <a:t>年利率</a:t>
            </a:r>
            <a:r>
              <a:rPr lang="en-US" altLang="zh-TW" dirty="0"/>
              <a:t>/100) ** </a:t>
            </a:r>
            <a:r>
              <a:rPr lang="zh-TW" altLang="en-US" dirty="0"/>
              <a:t>存款期限</a:t>
            </a:r>
            <a:r>
              <a:rPr lang="en-US" altLang="zh-TW" dirty="0"/>
              <a:t>)</a:t>
            </a:r>
            <a:r>
              <a:rPr lang="zh-TW" altLang="en-US" dirty="0"/>
              <a:t>。</a:t>
            </a:r>
            <a:endParaRPr lang="en-US" altLang="zh-TW" dirty="0"/>
          </a:p>
          <a:p>
            <a:pPr marL="0" indent="0">
              <a:buNone/>
            </a:pPr>
            <a:r>
              <a:rPr lang="zh-TW" altLang="en-US" dirty="0"/>
              <a:t>範例輸入：</a:t>
            </a:r>
            <a:endParaRPr lang="en-US" altLang="zh-TW" dirty="0"/>
          </a:p>
          <a:p>
            <a:pPr marL="400050" lvl="1" indent="0">
              <a:buNone/>
            </a:pPr>
            <a:r>
              <a:rPr lang="zh-TW" altLang="en-US" dirty="0"/>
              <a:t>請輸入存款的本金（元）：</a:t>
            </a:r>
            <a:r>
              <a:rPr lang="en-US" altLang="zh-TW" dirty="0"/>
              <a:t>10000</a:t>
            </a:r>
          </a:p>
          <a:p>
            <a:pPr marL="400050" lvl="1" indent="0">
              <a:buNone/>
            </a:pPr>
            <a:r>
              <a:rPr lang="zh-TW" altLang="en-US" dirty="0"/>
              <a:t>請輸入年利率（</a:t>
            </a:r>
            <a:r>
              <a:rPr lang="en-US" altLang="zh-TW" dirty="0"/>
              <a:t>%</a:t>
            </a:r>
            <a:r>
              <a:rPr lang="zh-TW" altLang="en-US" dirty="0"/>
              <a:t>）：</a:t>
            </a:r>
            <a:r>
              <a:rPr lang="en-US" altLang="zh-TW" dirty="0"/>
              <a:t>5</a:t>
            </a:r>
          </a:p>
          <a:p>
            <a:pPr marL="400050" lvl="1" indent="0">
              <a:buNone/>
            </a:pPr>
            <a:r>
              <a:rPr lang="zh-TW" altLang="en-US" dirty="0"/>
              <a:t>請輸入存款期限（年）：</a:t>
            </a:r>
            <a:r>
              <a:rPr lang="en-US" altLang="zh-TW" dirty="0"/>
              <a:t>3</a:t>
            </a:r>
          </a:p>
          <a:p>
            <a:pPr marL="0" indent="0">
              <a:buNone/>
            </a:pPr>
            <a:r>
              <a:rPr lang="zh-TW" altLang="en-US" dirty="0"/>
              <a:t>範例輸出：</a:t>
            </a:r>
            <a:endParaRPr lang="en-US" altLang="zh-TW" dirty="0"/>
          </a:p>
          <a:p>
            <a:pPr marL="0" indent="0">
              <a:buNone/>
            </a:pPr>
            <a:r>
              <a:rPr lang="zh-TW" altLang="en-US" dirty="0"/>
              <a:t>      最終的本利和為：</a:t>
            </a:r>
            <a:r>
              <a:rPr lang="en-US" altLang="zh-TW" dirty="0"/>
              <a:t>11576.25 </a:t>
            </a:r>
            <a:r>
              <a:rPr lang="zh-TW" altLang="en-US" dirty="0"/>
              <a:t>元</a:t>
            </a:r>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39</a:t>
            </a:fld>
            <a:endParaRPr lang="zh-TW" altLang="en-US"/>
          </a:p>
        </p:txBody>
      </p:sp>
    </p:spTree>
    <p:extLst>
      <p:ext uri="{BB962C8B-B14F-4D97-AF65-F5344CB8AC3E}">
        <p14:creationId xmlns:p14="http://schemas.microsoft.com/office/powerpoint/2010/main" val="2361111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err="1"/>
              <a:t>Codeforces</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4</a:t>
            </a:fld>
            <a:endParaRPr lang="zh-TW" altLang="en-US"/>
          </a:p>
        </p:txBody>
      </p:sp>
      <p:sp>
        <p:nvSpPr>
          <p:cNvPr id="4" name="文字方塊 3"/>
          <p:cNvSpPr txBox="1"/>
          <p:nvPr/>
        </p:nvSpPr>
        <p:spPr>
          <a:xfrm>
            <a:off x="298893" y="855401"/>
            <a:ext cx="184731" cy="553998"/>
          </a:xfrm>
          <a:prstGeom prst="rect">
            <a:avLst/>
          </a:prstGeom>
          <a:noFill/>
        </p:spPr>
        <p:txBody>
          <a:bodyPr wrap="none" rtlCol="0">
            <a:spAutoFit/>
          </a:bodyPr>
          <a:lstStyle/>
          <a:p>
            <a:endParaRPr lang="zh-TW" altLang="en-US" sz="3000" dirty="0">
              <a:latin typeface="+mj-ea"/>
              <a:ea typeface="+mj-ea"/>
            </a:endParaRPr>
          </a:p>
        </p:txBody>
      </p:sp>
      <p:sp>
        <p:nvSpPr>
          <p:cNvPr id="6" name="文字方塊 5"/>
          <p:cNvSpPr txBox="1"/>
          <p:nvPr/>
        </p:nvSpPr>
        <p:spPr>
          <a:xfrm>
            <a:off x="190976" y="969459"/>
            <a:ext cx="4135427" cy="553998"/>
          </a:xfrm>
          <a:prstGeom prst="rect">
            <a:avLst/>
          </a:prstGeom>
          <a:noFill/>
        </p:spPr>
        <p:txBody>
          <a:bodyPr wrap="none" rtlCol="0">
            <a:spAutoFit/>
          </a:bodyPr>
          <a:lstStyle/>
          <a:p>
            <a:r>
              <a:rPr lang="en-US" altLang="zh-TW" sz="3000" b="1" dirty="0">
                <a:latin typeface="+mj-ea"/>
                <a:ea typeface="+mj-ea"/>
              </a:rPr>
              <a:t>How register account</a:t>
            </a:r>
            <a:endParaRPr lang="zh-TW" altLang="en-US" sz="3000" b="1" dirty="0">
              <a:latin typeface="+mj-ea"/>
              <a:ea typeface="+mj-ea"/>
            </a:endParaRPr>
          </a:p>
        </p:txBody>
      </p:sp>
      <p:sp>
        <p:nvSpPr>
          <p:cNvPr id="7" name="內容版面配置區 2"/>
          <p:cNvSpPr>
            <a:spLocks noGrp="1"/>
          </p:cNvSpPr>
          <p:nvPr>
            <p:ph idx="1"/>
          </p:nvPr>
        </p:nvSpPr>
        <p:spPr>
          <a:xfrm>
            <a:off x="332069" y="1830387"/>
            <a:ext cx="8525576" cy="4525963"/>
          </a:xfrm>
        </p:spPr>
        <p:txBody>
          <a:bodyPr>
            <a:normAutofit fontScale="92500" lnSpcReduction="10000"/>
          </a:bodyPr>
          <a:lstStyle/>
          <a:p>
            <a:pPr marL="0" indent="0">
              <a:buNone/>
            </a:pPr>
            <a:r>
              <a:rPr lang="zh-TW" altLang="en-US" dirty="0"/>
              <a:t>先進入</a:t>
            </a:r>
            <a:r>
              <a:rPr lang="en-US" altLang="zh-TW" dirty="0"/>
              <a:t>:https://codeforces.com</a:t>
            </a:r>
          </a:p>
          <a:p>
            <a:pPr marL="0" indent="0">
              <a:buNone/>
            </a:pPr>
            <a:r>
              <a:rPr lang="zh-TW" altLang="en-US" dirty="0"/>
              <a:t>點選右上角的</a:t>
            </a:r>
            <a:r>
              <a:rPr lang="en-US" altLang="zh-TW" dirty="0">
                <a:solidFill>
                  <a:srgbClr val="FF0000"/>
                </a:solidFill>
              </a:rPr>
              <a:t>Register</a:t>
            </a:r>
          </a:p>
          <a:p>
            <a:pPr marL="0" indent="0">
              <a:buNone/>
            </a:pPr>
            <a:endParaRPr lang="en-US" altLang="zh-TW" dirty="0"/>
          </a:p>
          <a:p>
            <a:pPr marL="0" indent="0">
              <a:buNone/>
            </a:pPr>
            <a:r>
              <a:rPr lang="en-US" altLang="zh-TW" dirty="0"/>
              <a:t>Handle=</a:t>
            </a:r>
            <a:r>
              <a:rPr lang="zh-TW" altLang="en-US" dirty="0"/>
              <a:t>暱稱</a:t>
            </a:r>
            <a:endParaRPr lang="en-US" altLang="zh-TW" dirty="0"/>
          </a:p>
          <a:p>
            <a:pPr marL="0" indent="0">
              <a:buNone/>
            </a:pPr>
            <a:endParaRPr lang="en-US" altLang="zh-TW" dirty="0"/>
          </a:p>
          <a:p>
            <a:pPr marL="0" indent="0">
              <a:buNone/>
            </a:pPr>
            <a:r>
              <a:rPr lang="zh-TW" altLang="en-US" dirty="0"/>
              <a:t>註</a:t>
            </a:r>
            <a:r>
              <a:rPr lang="en-US" altLang="zh-TW" dirty="0"/>
              <a:t>:</a:t>
            </a:r>
            <a:r>
              <a:rPr lang="zh-TW" altLang="en-US" dirty="0"/>
              <a:t>請去信箱認證才能開始使用</a:t>
            </a:r>
            <a:endParaRPr lang="en-US" altLang="zh-TW" dirty="0"/>
          </a:p>
          <a:p>
            <a:pPr marL="0" indent="0">
              <a:buNone/>
            </a:pPr>
            <a:r>
              <a:rPr lang="en-US" altLang="zh-TW" dirty="0"/>
              <a:t/>
            </a:r>
            <a:br>
              <a:rPr lang="en-US" altLang="zh-TW" dirty="0"/>
            </a:br>
            <a:endParaRPr lang="en-US" altLang="zh-TW" dirty="0"/>
          </a:p>
        </p:txBody>
      </p:sp>
      <p:pic>
        <p:nvPicPr>
          <p:cNvPr id="5" name="圖片 4"/>
          <p:cNvPicPr>
            <a:picLocks noChangeAspect="1"/>
          </p:cNvPicPr>
          <p:nvPr/>
        </p:nvPicPr>
        <p:blipFill>
          <a:blip r:embed="rId2"/>
          <a:stretch>
            <a:fillRect/>
          </a:stretch>
        </p:blipFill>
        <p:spPr>
          <a:xfrm>
            <a:off x="6588224" y="2348880"/>
            <a:ext cx="2299203" cy="936104"/>
          </a:xfrm>
          <a:prstGeom prst="rect">
            <a:avLst/>
          </a:prstGeom>
        </p:spPr>
      </p:pic>
      <p:pic>
        <p:nvPicPr>
          <p:cNvPr id="8" name="圖片 7"/>
          <p:cNvPicPr>
            <a:picLocks noChangeAspect="1"/>
          </p:cNvPicPr>
          <p:nvPr/>
        </p:nvPicPr>
        <p:blipFill>
          <a:blip r:embed="rId3"/>
          <a:stretch>
            <a:fillRect/>
          </a:stretch>
        </p:blipFill>
        <p:spPr>
          <a:xfrm>
            <a:off x="6199133" y="3282142"/>
            <a:ext cx="2745076" cy="2992642"/>
          </a:xfrm>
          <a:prstGeom prst="rect">
            <a:avLst/>
          </a:prstGeom>
        </p:spPr>
      </p:pic>
      <p:pic>
        <p:nvPicPr>
          <p:cNvPr id="2050" name="Picture 2" descr="親指を立てている人のイラスト（男性） | かわいいフリー素材集 いらすとや"/>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360450" y="855401"/>
            <a:ext cx="1583759" cy="16038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33831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邏輯判斷</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比較運算</a:t>
            </a:r>
            <a:r>
              <a:rPr lang="en-US" altLang="zh-TW" dirty="0"/>
              <a:t>			</a:t>
            </a:r>
            <a:endParaRPr lang="zh-TW" altLang="en-US" dirty="0"/>
          </a:p>
        </p:txBody>
      </p:sp>
      <p:pic>
        <p:nvPicPr>
          <p:cNvPr id="4" name="圖片 3"/>
          <p:cNvPicPr>
            <a:picLocks noChangeAspect="1"/>
          </p:cNvPicPr>
          <p:nvPr/>
        </p:nvPicPr>
        <p:blipFill>
          <a:blip r:embed="rId2"/>
          <a:stretch>
            <a:fillRect/>
          </a:stretch>
        </p:blipFill>
        <p:spPr>
          <a:xfrm>
            <a:off x="2267744" y="1462291"/>
            <a:ext cx="6649378" cy="4229690"/>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40</a:t>
            </a:fld>
            <a:endParaRPr lang="zh-TW" altLang="en-US"/>
          </a:p>
        </p:txBody>
      </p:sp>
    </p:spTree>
    <p:extLst>
      <p:ext uri="{BB962C8B-B14F-4D97-AF65-F5344CB8AC3E}">
        <p14:creationId xmlns:p14="http://schemas.microsoft.com/office/powerpoint/2010/main" val="39398108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邏輯判斷</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哪個會是對的</a:t>
            </a:r>
            <a:r>
              <a:rPr lang="en-US" altLang="zh-TW" b="1" dirty="0"/>
              <a:t>?</a:t>
            </a:r>
          </a:p>
          <a:p>
            <a:pPr marL="0" indent="0">
              <a:buNone/>
            </a:pPr>
            <a:endParaRPr lang="en-US" altLang="zh-TW" dirty="0"/>
          </a:p>
          <a:p>
            <a:pPr marL="0" indent="0">
              <a:buNone/>
            </a:pPr>
            <a:r>
              <a:rPr lang="en-US" altLang="zh-TW" dirty="0"/>
              <a:t>		</a:t>
            </a:r>
            <a:endParaRPr lang="zh-TW" altLang="en-US" dirty="0"/>
          </a:p>
        </p:txBody>
      </p:sp>
      <p:pic>
        <p:nvPicPr>
          <p:cNvPr id="4" name="圖片 3"/>
          <p:cNvPicPr>
            <a:picLocks noChangeAspect="1"/>
          </p:cNvPicPr>
          <p:nvPr/>
        </p:nvPicPr>
        <p:blipFill>
          <a:blip r:embed="rId2"/>
          <a:stretch>
            <a:fillRect/>
          </a:stretch>
        </p:blipFill>
        <p:spPr>
          <a:xfrm>
            <a:off x="3707904" y="1043608"/>
            <a:ext cx="4391638" cy="2267266"/>
          </a:xfrm>
          <a:prstGeom prst="rect">
            <a:avLst/>
          </a:prstGeom>
        </p:spPr>
      </p:pic>
      <p:pic>
        <p:nvPicPr>
          <p:cNvPr id="5" name="圖片 4"/>
          <p:cNvPicPr>
            <a:picLocks noChangeAspect="1"/>
          </p:cNvPicPr>
          <p:nvPr/>
        </p:nvPicPr>
        <p:blipFill>
          <a:blip r:embed="rId3"/>
          <a:stretch>
            <a:fillRect/>
          </a:stretch>
        </p:blipFill>
        <p:spPr>
          <a:xfrm>
            <a:off x="3707904" y="3737651"/>
            <a:ext cx="3877216" cy="2076740"/>
          </a:xfrm>
          <a:prstGeom prst="rect">
            <a:avLst/>
          </a:prstGeom>
        </p:spPr>
      </p:pic>
      <p:sp>
        <p:nvSpPr>
          <p:cNvPr id="6" name="投影片編號版面配置區 5"/>
          <p:cNvSpPr>
            <a:spLocks noGrp="1"/>
          </p:cNvSpPr>
          <p:nvPr>
            <p:ph type="sldNum" sz="quarter" idx="12"/>
          </p:nvPr>
        </p:nvSpPr>
        <p:spPr/>
        <p:txBody>
          <a:bodyPr/>
          <a:lstStyle/>
          <a:p>
            <a:fld id="{91158461-0285-4965-AF1E-FACC7B0CCAF7}" type="slidenum">
              <a:rPr lang="zh-TW" altLang="en-US" smtClean="0"/>
              <a:t>41</a:t>
            </a:fld>
            <a:endParaRPr lang="zh-TW" altLang="en-US"/>
          </a:p>
        </p:txBody>
      </p:sp>
    </p:spTree>
    <p:extLst>
      <p:ext uri="{BB962C8B-B14F-4D97-AF65-F5344CB8AC3E}">
        <p14:creationId xmlns:p14="http://schemas.microsoft.com/office/powerpoint/2010/main" val="2969725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邏輯判斷</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字串比較</a:t>
            </a:r>
            <a:endParaRPr lang="zh-TW" altLang="en-US" dirty="0"/>
          </a:p>
        </p:txBody>
      </p:sp>
      <p:sp>
        <p:nvSpPr>
          <p:cNvPr id="6" name="投影片編號版面配置區 5"/>
          <p:cNvSpPr>
            <a:spLocks noGrp="1"/>
          </p:cNvSpPr>
          <p:nvPr>
            <p:ph type="sldNum" sz="quarter" idx="12"/>
          </p:nvPr>
        </p:nvSpPr>
        <p:spPr/>
        <p:txBody>
          <a:bodyPr/>
          <a:lstStyle/>
          <a:p>
            <a:fld id="{91158461-0285-4965-AF1E-FACC7B0CCAF7}" type="slidenum">
              <a:rPr lang="zh-TW" altLang="en-US" smtClean="0"/>
              <a:t>42</a:t>
            </a:fld>
            <a:endParaRPr lang="zh-TW" altLang="en-US"/>
          </a:p>
        </p:txBody>
      </p:sp>
      <p:pic>
        <p:nvPicPr>
          <p:cNvPr id="7" name="圖片 6"/>
          <p:cNvPicPr>
            <a:picLocks noChangeAspect="1"/>
          </p:cNvPicPr>
          <p:nvPr/>
        </p:nvPicPr>
        <p:blipFill>
          <a:blip r:embed="rId2"/>
          <a:stretch>
            <a:fillRect/>
          </a:stretch>
        </p:blipFill>
        <p:spPr>
          <a:xfrm>
            <a:off x="3152407" y="1484784"/>
            <a:ext cx="5541087" cy="2399683"/>
          </a:xfrm>
          <a:prstGeom prst="rect">
            <a:avLst/>
          </a:prstGeom>
        </p:spPr>
      </p:pic>
      <p:pic>
        <p:nvPicPr>
          <p:cNvPr id="8" name="圖片 7"/>
          <p:cNvPicPr>
            <a:picLocks noChangeAspect="1"/>
          </p:cNvPicPr>
          <p:nvPr/>
        </p:nvPicPr>
        <p:blipFill>
          <a:blip r:embed="rId3"/>
          <a:stretch>
            <a:fillRect/>
          </a:stretch>
        </p:blipFill>
        <p:spPr>
          <a:xfrm>
            <a:off x="3140202" y="4046362"/>
            <a:ext cx="5553292" cy="2079480"/>
          </a:xfrm>
          <a:prstGeom prst="rect">
            <a:avLst/>
          </a:prstGeom>
        </p:spPr>
      </p:pic>
    </p:spTree>
    <p:extLst>
      <p:ext uri="{BB962C8B-B14F-4D97-AF65-F5344CB8AC3E}">
        <p14:creationId xmlns:p14="http://schemas.microsoft.com/office/powerpoint/2010/main" val="202353161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邏輯判斷</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字母序</a:t>
            </a:r>
            <a:r>
              <a:rPr lang="en-US" altLang="zh-TW" b="1" dirty="0"/>
              <a:t>(ASCII)</a:t>
            </a:r>
          </a:p>
          <a:p>
            <a:pPr marL="0" indent="0">
              <a:buNone/>
            </a:pPr>
            <a:r>
              <a:rPr lang="en-US" altLang="zh-TW" dirty="0"/>
              <a:t/>
            </a:r>
            <a:br>
              <a:rPr lang="en-US" altLang="zh-TW" dirty="0"/>
            </a:br>
            <a:r>
              <a:rPr lang="zh-TW" altLang="en-US" dirty="0"/>
              <a:t>每個字母都可以</a:t>
            </a:r>
            <a:endParaRPr lang="en-US" altLang="zh-TW" dirty="0"/>
          </a:p>
          <a:p>
            <a:pPr marL="0" indent="0">
              <a:buNone/>
            </a:pPr>
            <a:r>
              <a:rPr lang="zh-TW" altLang="en-US" dirty="0"/>
              <a:t>代表一個數字</a:t>
            </a:r>
            <a:r>
              <a:rPr lang="en-US" altLang="zh-TW" dirty="0"/>
              <a:t>		</a:t>
            </a:r>
            <a:endParaRPr lang="zh-TW" altLang="en-US" dirty="0"/>
          </a:p>
        </p:txBody>
      </p:sp>
      <p:pic>
        <p:nvPicPr>
          <p:cNvPr id="6" name="圖片 5"/>
          <p:cNvPicPr>
            <a:picLocks noChangeAspect="1"/>
          </p:cNvPicPr>
          <p:nvPr/>
        </p:nvPicPr>
        <p:blipFill>
          <a:blip r:embed="rId2"/>
          <a:stretch>
            <a:fillRect/>
          </a:stretch>
        </p:blipFill>
        <p:spPr>
          <a:xfrm>
            <a:off x="3513583" y="1484784"/>
            <a:ext cx="5627686" cy="4533414"/>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43</a:t>
            </a:fld>
            <a:endParaRPr lang="zh-TW" altLang="en-US"/>
          </a:p>
        </p:txBody>
      </p:sp>
    </p:spTree>
    <p:extLst>
      <p:ext uri="{BB962C8B-B14F-4D97-AF65-F5344CB8AC3E}">
        <p14:creationId xmlns:p14="http://schemas.microsoft.com/office/powerpoint/2010/main" val="11012770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邏輯判斷</a:t>
            </a:r>
          </a:p>
        </p:txBody>
      </p:sp>
      <p:sp>
        <p:nvSpPr>
          <p:cNvPr id="3" name="內容版面配置區 2"/>
          <p:cNvSpPr>
            <a:spLocks noGrp="1"/>
          </p:cNvSpPr>
          <p:nvPr>
            <p:ph idx="1"/>
          </p:nvPr>
        </p:nvSpPr>
        <p:spPr>
          <a:xfrm>
            <a:off x="147287" y="1166018"/>
            <a:ext cx="8229600" cy="5431334"/>
          </a:xfrm>
        </p:spPr>
        <p:txBody>
          <a:bodyPr>
            <a:normAutofit/>
          </a:bodyPr>
          <a:lstStyle/>
          <a:p>
            <a:pPr marL="0" indent="0">
              <a:buNone/>
            </a:pPr>
            <a:r>
              <a:rPr lang="zh-TW" altLang="en-US" b="1" dirty="0"/>
              <a:t>組合邏輯</a:t>
            </a:r>
            <a:endParaRPr lang="en-US" altLang="zh-TW" b="1" dirty="0"/>
          </a:p>
          <a:p>
            <a:pPr marL="0" indent="0">
              <a:buNone/>
            </a:pPr>
            <a:endParaRPr lang="en-US" altLang="zh-TW" dirty="0"/>
          </a:p>
          <a:p>
            <a:pPr marL="0" indent="0">
              <a:buNone/>
            </a:pPr>
            <a:endParaRPr lang="en-US" altLang="zh-TW" dirty="0"/>
          </a:p>
          <a:p>
            <a:pPr marL="0" indent="0">
              <a:buNone/>
            </a:pPr>
            <a:endParaRPr lang="en-US" altLang="zh-TW" dirty="0"/>
          </a:p>
          <a:p>
            <a:pPr marL="0" indent="0">
              <a:buNone/>
            </a:pPr>
            <a:endParaRPr lang="en-US" altLang="zh-TW" dirty="0"/>
          </a:p>
          <a:p>
            <a:pPr marL="0" indent="0">
              <a:buNone/>
            </a:pPr>
            <a:endParaRPr lang="en-US" altLang="zh-TW" dirty="0"/>
          </a:p>
          <a:p>
            <a:pPr marL="0" indent="0">
              <a:buNone/>
            </a:pPr>
            <a:r>
              <a:rPr lang="zh-TW" altLang="en-US" dirty="0"/>
              <a:t>                 </a:t>
            </a:r>
            <a:r>
              <a:rPr lang="en-US" altLang="zh-TW" dirty="0"/>
              <a:t>A or B                         A and B    </a:t>
            </a:r>
          </a:p>
          <a:p>
            <a:pPr marL="0" indent="0">
              <a:buNone/>
            </a:pPr>
            <a:endParaRPr lang="en-US" altLang="zh-TW" dirty="0"/>
          </a:p>
          <a:p>
            <a:pPr marL="0" indent="0">
              <a:buNone/>
            </a:pPr>
            <a:endParaRPr lang="en-US" altLang="zh-TW" dirty="0"/>
          </a:p>
        </p:txBody>
      </p:sp>
      <p:pic>
        <p:nvPicPr>
          <p:cNvPr id="4" name="圖片 3"/>
          <p:cNvPicPr>
            <a:picLocks noChangeAspect="1"/>
          </p:cNvPicPr>
          <p:nvPr/>
        </p:nvPicPr>
        <p:blipFill>
          <a:blip r:embed="rId2"/>
          <a:stretch>
            <a:fillRect/>
          </a:stretch>
        </p:blipFill>
        <p:spPr>
          <a:xfrm>
            <a:off x="596097" y="2996952"/>
            <a:ext cx="3527094" cy="2151910"/>
          </a:xfrm>
          <a:prstGeom prst="rect">
            <a:avLst/>
          </a:prstGeom>
        </p:spPr>
      </p:pic>
      <p:pic>
        <p:nvPicPr>
          <p:cNvPr id="1028" name="Picture 4" descr="交集- Wikiwan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6016" y="3075032"/>
            <a:ext cx="3456384" cy="2073830"/>
          </a:xfrm>
          <a:prstGeom prst="rect">
            <a:avLst/>
          </a:prstGeom>
          <a:noFill/>
          <a:extLst>
            <a:ext uri="{909E8E84-426E-40DD-AFC4-6F175D3DCCD1}">
              <a14:hiddenFill xmlns:a14="http://schemas.microsoft.com/office/drawing/2010/main">
                <a:solidFill>
                  <a:srgbClr val="FFFFFF"/>
                </a:solidFill>
              </a14:hiddenFill>
            </a:ext>
          </a:extLst>
        </p:spPr>
      </p:pic>
      <p:pic>
        <p:nvPicPr>
          <p:cNvPr id="5" name="圖片 4"/>
          <p:cNvPicPr>
            <a:picLocks noChangeAspect="1"/>
          </p:cNvPicPr>
          <p:nvPr/>
        </p:nvPicPr>
        <p:blipFill>
          <a:blip r:embed="rId4"/>
          <a:stretch>
            <a:fillRect/>
          </a:stretch>
        </p:blipFill>
        <p:spPr>
          <a:xfrm>
            <a:off x="3224582" y="1150140"/>
            <a:ext cx="5152305" cy="1724402"/>
          </a:xfrm>
          <a:prstGeom prst="rect">
            <a:avLst/>
          </a:prstGeom>
        </p:spPr>
      </p:pic>
      <p:sp>
        <p:nvSpPr>
          <p:cNvPr id="6" name="投影片編號版面配置區 5"/>
          <p:cNvSpPr>
            <a:spLocks noGrp="1"/>
          </p:cNvSpPr>
          <p:nvPr>
            <p:ph type="sldNum" sz="quarter" idx="12"/>
          </p:nvPr>
        </p:nvSpPr>
        <p:spPr/>
        <p:txBody>
          <a:bodyPr/>
          <a:lstStyle/>
          <a:p>
            <a:fld id="{91158461-0285-4965-AF1E-FACC7B0CCAF7}" type="slidenum">
              <a:rPr lang="zh-TW" altLang="en-US" smtClean="0"/>
              <a:t>44</a:t>
            </a:fld>
            <a:endParaRPr lang="zh-TW" altLang="en-US"/>
          </a:p>
        </p:txBody>
      </p:sp>
    </p:spTree>
    <p:extLst>
      <p:ext uri="{BB962C8B-B14F-4D97-AF65-F5344CB8AC3E}">
        <p14:creationId xmlns:p14="http://schemas.microsoft.com/office/powerpoint/2010/main" val="33601544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If Basic</a:t>
            </a:r>
            <a:endParaRPr lang="zh-TW" altLang="en-US" dirty="0"/>
          </a:p>
        </p:txBody>
      </p:sp>
      <p:sp>
        <p:nvSpPr>
          <p:cNvPr id="3" name="內容版面配置區 2"/>
          <p:cNvSpPr>
            <a:spLocks noGrp="1"/>
          </p:cNvSpPr>
          <p:nvPr>
            <p:ph idx="1"/>
          </p:nvPr>
        </p:nvSpPr>
        <p:spPr>
          <a:xfrm>
            <a:off x="147287" y="1166018"/>
            <a:ext cx="8229600" cy="4525963"/>
          </a:xfrm>
        </p:spPr>
        <p:txBody>
          <a:bodyPr>
            <a:normAutofit fontScale="62500" lnSpcReduction="20000"/>
          </a:bodyPr>
          <a:lstStyle/>
          <a:p>
            <a:pPr marL="0" indent="0">
              <a:buNone/>
            </a:pPr>
            <a:r>
              <a:rPr lang="en-US" altLang="zh-TW" dirty="0"/>
              <a:t>if </a:t>
            </a:r>
            <a:r>
              <a:rPr lang="zh-TW" altLang="en-US" dirty="0"/>
              <a:t>條件</a:t>
            </a:r>
            <a:r>
              <a:rPr lang="en-US" altLang="zh-TW" dirty="0"/>
              <a:t>:</a:t>
            </a:r>
          </a:p>
          <a:p>
            <a:pPr marL="0" indent="0">
              <a:buNone/>
            </a:pPr>
            <a:r>
              <a:rPr lang="en-US" altLang="zh-TW" dirty="0"/>
              <a:t>	code1</a:t>
            </a:r>
          </a:p>
          <a:p>
            <a:pPr marL="0" indent="0">
              <a:buNone/>
            </a:pPr>
            <a:r>
              <a:rPr lang="en-US" altLang="zh-TW" dirty="0" err="1"/>
              <a:t>elif</a:t>
            </a:r>
            <a:r>
              <a:rPr lang="en-US" altLang="zh-TW" dirty="0"/>
              <a:t> </a:t>
            </a:r>
            <a:r>
              <a:rPr lang="zh-TW" altLang="en-US" dirty="0"/>
              <a:t>條件</a:t>
            </a:r>
            <a:r>
              <a:rPr lang="en-US" altLang="zh-TW" dirty="0"/>
              <a:t>2:</a:t>
            </a:r>
          </a:p>
          <a:p>
            <a:pPr marL="0" indent="0">
              <a:buNone/>
            </a:pPr>
            <a:r>
              <a:rPr lang="en-US" altLang="zh-TW" dirty="0"/>
              <a:t>	code2</a:t>
            </a:r>
          </a:p>
          <a:p>
            <a:pPr marL="0" indent="0">
              <a:buNone/>
            </a:pPr>
            <a:r>
              <a:rPr lang="en-US" altLang="zh-TW" dirty="0"/>
              <a:t>else:</a:t>
            </a:r>
          </a:p>
          <a:p>
            <a:pPr marL="0" indent="0">
              <a:buNone/>
            </a:pPr>
            <a:r>
              <a:rPr lang="en-US" altLang="zh-TW" dirty="0"/>
              <a:t>	code3</a:t>
            </a:r>
          </a:p>
          <a:p>
            <a:pPr marL="0" indent="0">
              <a:buNone/>
            </a:pPr>
            <a:r>
              <a:rPr lang="zh-TW" altLang="en-US" dirty="0"/>
              <a:t>若條件式</a:t>
            </a:r>
            <a:r>
              <a:rPr lang="en-US" altLang="zh-TW" dirty="0"/>
              <a:t>1True</a:t>
            </a:r>
            <a:r>
              <a:rPr lang="zh-TW" altLang="en-US" dirty="0"/>
              <a:t>，執行</a:t>
            </a:r>
            <a:r>
              <a:rPr lang="en-US" altLang="zh-TW" dirty="0"/>
              <a:t>code1</a:t>
            </a:r>
          </a:p>
          <a:p>
            <a:pPr marL="0" indent="0">
              <a:buNone/>
            </a:pPr>
            <a:r>
              <a:rPr lang="zh-TW" altLang="en-US" dirty="0"/>
              <a:t>反之條件式</a:t>
            </a:r>
            <a:r>
              <a:rPr lang="en-US" altLang="zh-TW" dirty="0"/>
              <a:t>1True</a:t>
            </a:r>
            <a:r>
              <a:rPr lang="zh-TW" altLang="en-US" dirty="0"/>
              <a:t>，執行</a:t>
            </a:r>
            <a:r>
              <a:rPr lang="en-US" altLang="zh-TW" dirty="0"/>
              <a:t>code2</a:t>
            </a:r>
          </a:p>
          <a:p>
            <a:pPr marL="0" indent="0">
              <a:buNone/>
            </a:pPr>
            <a:r>
              <a:rPr lang="zh-TW" altLang="en-US" dirty="0"/>
              <a:t>若兩個皆不成立，執行</a:t>
            </a:r>
            <a:r>
              <a:rPr lang="en-US" altLang="zh-TW" dirty="0"/>
              <a:t>code3</a:t>
            </a:r>
          </a:p>
          <a:p>
            <a:pPr marL="0" indent="0">
              <a:buNone/>
            </a:pPr>
            <a:r>
              <a:rPr lang="zh-TW" altLang="en-US" dirty="0">
                <a:solidFill>
                  <a:srgbClr val="FF0000"/>
                </a:solidFill>
              </a:rPr>
              <a:t>你要告訴她是他要執行的</a:t>
            </a:r>
            <a:r>
              <a:rPr lang="en-US" altLang="zh-TW" dirty="0">
                <a:solidFill>
                  <a:srgbClr val="FF0000"/>
                </a:solidFill>
              </a:rPr>
              <a:t>code</a:t>
            </a:r>
            <a:r>
              <a:rPr lang="zh-TW" altLang="en-US" dirty="0">
                <a:solidFill>
                  <a:srgbClr val="FF0000"/>
                </a:solidFill>
              </a:rPr>
              <a:t>要在前面加上一個</a:t>
            </a:r>
            <a:r>
              <a:rPr lang="en-US" altLang="zh-TW" dirty="0">
                <a:solidFill>
                  <a:srgbClr val="FF0000"/>
                </a:solidFill>
              </a:rPr>
              <a:t>Tab</a:t>
            </a:r>
          </a:p>
          <a:p>
            <a:pPr marL="0" indent="0">
              <a:buNone/>
            </a:pPr>
            <a:r>
              <a:rPr lang="en-US" altLang="zh-TW" dirty="0">
                <a:solidFill>
                  <a:srgbClr val="FF0000"/>
                </a:solidFill>
              </a:rPr>
              <a:t>else if </a:t>
            </a:r>
            <a:r>
              <a:rPr lang="zh-TW" altLang="en-US" dirty="0">
                <a:solidFill>
                  <a:srgbClr val="FF0000"/>
                </a:solidFill>
              </a:rPr>
              <a:t>可以有無限個</a:t>
            </a:r>
            <a:r>
              <a:rPr lang="en-US" altLang="zh-TW" dirty="0"/>
              <a:t/>
            </a:r>
            <a:br>
              <a:rPr lang="en-US" altLang="zh-TW" dirty="0"/>
            </a:br>
            <a:r>
              <a:rPr lang="en-US" altLang="zh-TW" dirty="0">
                <a:solidFill>
                  <a:srgbClr val="FF0000"/>
                </a:solidFill>
              </a:rPr>
              <a:t>if </a:t>
            </a:r>
            <a:r>
              <a:rPr lang="zh-TW" altLang="en-US" dirty="0">
                <a:solidFill>
                  <a:srgbClr val="FF0000"/>
                </a:solidFill>
              </a:rPr>
              <a:t>一定要最早出現</a:t>
            </a:r>
            <a:endParaRPr lang="en-US" altLang="zh-TW" dirty="0">
              <a:solidFill>
                <a:srgbClr val="FF0000"/>
              </a:solidFill>
            </a:endParaRPr>
          </a:p>
          <a:p>
            <a:pPr marL="0" indent="0">
              <a:buNone/>
            </a:pPr>
            <a:r>
              <a:rPr lang="en-US" altLang="zh-TW" dirty="0">
                <a:solidFill>
                  <a:srgbClr val="FF0000"/>
                </a:solidFill>
              </a:rPr>
              <a:t>else</a:t>
            </a:r>
            <a:r>
              <a:rPr lang="zh-TW" altLang="en-US" dirty="0">
                <a:solidFill>
                  <a:srgbClr val="FF0000"/>
                </a:solidFill>
              </a:rPr>
              <a:t> 一定要最晚出現</a:t>
            </a:r>
            <a:endParaRPr lang="en-US" altLang="zh-TW" dirty="0">
              <a:solidFill>
                <a:srgbClr val="FF0000"/>
              </a:solidFill>
            </a:endParaRPr>
          </a:p>
          <a:p>
            <a:pPr marL="0" indent="0">
              <a:buNone/>
            </a:pPr>
            <a:endParaRPr lang="en-US" altLang="zh-TW"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45</a:t>
            </a:fld>
            <a:endParaRPr lang="zh-TW" altLang="en-US"/>
          </a:p>
        </p:txBody>
      </p:sp>
    </p:spTree>
    <p:extLst>
      <p:ext uri="{BB962C8B-B14F-4D97-AF65-F5344CB8AC3E}">
        <p14:creationId xmlns:p14="http://schemas.microsoft.com/office/powerpoint/2010/main" val="24447340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邏輯判斷</a:t>
            </a:r>
          </a:p>
        </p:txBody>
      </p:sp>
      <p:sp>
        <p:nvSpPr>
          <p:cNvPr id="3" name="內容版面配置區 2"/>
          <p:cNvSpPr>
            <a:spLocks noGrp="1"/>
          </p:cNvSpPr>
          <p:nvPr>
            <p:ph idx="1"/>
          </p:nvPr>
        </p:nvSpPr>
        <p:spPr>
          <a:xfrm>
            <a:off x="150533" y="1268760"/>
            <a:ext cx="8229600" cy="5328592"/>
          </a:xfrm>
        </p:spPr>
        <p:txBody>
          <a:bodyPr>
            <a:normAutofit fontScale="47500" lnSpcReduction="20000"/>
          </a:bodyPr>
          <a:lstStyle/>
          <a:p>
            <a:pPr marL="0" indent="0">
              <a:buNone/>
            </a:pPr>
            <a:r>
              <a:rPr lang="zh-TW" altLang="en-US" b="1" dirty="0"/>
              <a:t>範例</a:t>
            </a:r>
            <a:r>
              <a:rPr lang="en-US" altLang="zh-TW" b="1" dirty="0"/>
              <a:t>1</a:t>
            </a:r>
          </a:p>
          <a:p>
            <a:r>
              <a:rPr lang="zh-TW" altLang="en-US" dirty="0"/>
              <a:t>題目描述：門禁控制系統</a:t>
            </a:r>
          </a:p>
          <a:p>
            <a:r>
              <a:rPr lang="zh-TW" altLang="en-US" dirty="0"/>
              <a:t>設計一個程式，用於門禁控制系統的判斷。使用者將提供卡片類型和卡片有效期，程式將根據這些資訊判斷是否允許進入。</a:t>
            </a:r>
          </a:p>
          <a:p>
            <a:r>
              <a:rPr lang="zh-TW" altLang="en-US" dirty="0"/>
              <a:t>程式執行時，首先要求使用者輸入卡片類型（</a:t>
            </a:r>
            <a:r>
              <a:rPr lang="en-US" altLang="zh-TW" dirty="0"/>
              <a:t>A</a:t>
            </a:r>
            <a:r>
              <a:rPr lang="zh-TW" altLang="en-US" dirty="0"/>
              <a:t>或</a:t>
            </a:r>
            <a:r>
              <a:rPr lang="en-US" altLang="zh-TW" dirty="0"/>
              <a:t>B</a:t>
            </a:r>
            <a:r>
              <a:rPr lang="zh-TW" altLang="en-US" dirty="0"/>
              <a:t>）和卡片有效期（以</a:t>
            </a:r>
            <a:r>
              <a:rPr lang="en-US" altLang="zh-TW" dirty="0"/>
              <a:t>YYYYMMDD</a:t>
            </a:r>
            <a:r>
              <a:rPr lang="zh-TW" altLang="en-US" dirty="0"/>
              <a:t>的日期格式）。程式將根據以下規則進行判斷：</a:t>
            </a:r>
          </a:p>
          <a:p>
            <a:r>
              <a:rPr lang="zh-TW" altLang="en-US" dirty="0"/>
              <a:t>如果卡片類型為</a:t>
            </a:r>
            <a:r>
              <a:rPr lang="en-US" altLang="zh-TW" dirty="0"/>
              <a:t>A</a:t>
            </a:r>
            <a:r>
              <a:rPr lang="zh-TW" altLang="en-US" dirty="0"/>
              <a:t>且卡片有效期在當前日期之後（包括當天），則允許進入。</a:t>
            </a:r>
          </a:p>
          <a:p>
            <a:r>
              <a:rPr lang="zh-TW" altLang="en-US" dirty="0"/>
              <a:t>如果卡片類型為</a:t>
            </a:r>
            <a:r>
              <a:rPr lang="en-US" altLang="zh-TW" dirty="0"/>
              <a:t>B</a:t>
            </a:r>
            <a:r>
              <a:rPr lang="zh-TW" altLang="en-US" dirty="0"/>
              <a:t>且卡片有效期在當前日期之後（包括當天），則不允許進入。</a:t>
            </a:r>
          </a:p>
          <a:p>
            <a:r>
              <a:rPr lang="zh-TW" altLang="en-US" dirty="0"/>
              <a:t>其他情況下，不允許進入。</a:t>
            </a:r>
          </a:p>
          <a:p>
            <a:r>
              <a:rPr lang="zh-TW" altLang="en-US" dirty="0"/>
              <a:t>程式將根據判斷結果輸出相應的訊息，例如「允許進入」或「不允許進入」。</a:t>
            </a:r>
          </a:p>
          <a:p>
            <a:r>
              <a:rPr lang="zh-TW" altLang="en-US" dirty="0"/>
              <a:t>請撰寫一個</a:t>
            </a:r>
            <a:r>
              <a:rPr lang="en-US" altLang="zh-TW" dirty="0"/>
              <a:t>Python</a:t>
            </a:r>
            <a:r>
              <a:rPr lang="zh-TW" altLang="en-US" dirty="0"/>
              <a:t>程式，解決上述問題並輸出結果。</a:t>
            </a:r>
          </a:p>
          <a:p>
            <a:r>
              <a:rPr lang="zh-TW" altLang="en-US" dirty="0"/>
              <a:t>提示：可以使用條件判斷語句（如</a:t>
            </a:r>
            <a:r>
              <a:rPr lang="en-US" altLang="zh-TW" dirty="0"/>
              <a:t>if-else</a:t>
            </a:r>
            <a:r>
              <a:rPr lang="zh-TW" altLang="en-US" dirty="0"/>
              <a:t>）和日期比較運算符（如</a:t>
            </a:r>
            <a:r>
              <a:rPr lang="en-US" altLang="zh-TW" dirty="0"/>
              <a:t>&gt;</a:t>
            </a:r>
            <a:r>
              <a:rPr lang="zh-TW" altLang="en-US" dirty="0"/>
              <a:t>、</a:t>
            </a:r>
            <a:r>
              <a:rPr lang="en-US" altLang="zh-TW" dirty="0"/>
              <a:t>&lt;</a:t>
            </a:r>
            <a:r>
              <a:rPr lang="zh-TW" altLang="en-US" dirty="0"/>
              <a:t>、</a:t>
            </a:r>
            <a:r>
              <a:rPr lang="en-US" altLang="zh-TW" dirty="0"/>
              <a:t>&gt;=</a:t>
            </a:r>
            <a:r>
              <a:rPr lang="zh-TW" altLang="en-US" dirty="0"/>
              <a:t>、</a:t>
            </a:r>
            <a:r>
              <a:rPr lang="en-US" altLang="zh-TW" dirty="0"/>
              <a:t>&lt;=</a:t>
            </a:r>
            <a:r>
              <a:rPr lang="zh-TW" altLang="en-US" dirty="0"/>
              <a:t>）來進行邏輯判斷。</a:t>
            </a:r>
            <a:endParaRPr lang="en-US" altLang="zh-TW" dirty="0"/>
          </a:p>
          <a:p>
            <a:r>
              <a:rPr lang="zh-TW" altLang="en-US" b="1" dirty="0">
                <a:solidFill>
                  <a:srgbClr val="FF0000"/>
                </a:solidFill>
              </a:rPr>
              <a:t>今天預設</a:t>
            </a:r>
            <a:r>
              <a:rPr lang="en-US" altLang="zh-TW" b="1" dirty="0">
                <a:solidFill>
                  <a:srgbClr val="FF0000"/>
                </a:solidFill>
              </a:rPr>
              <a:t>20230619</a:t>
            </a:r>
            <a:endParaRPr lang="zh-TW" altLang="en-US" b="1" dirty="0">
              <a:solidFill>
                <a:srgbClr val="FF0000"/>
              </a:solidFill>
            </a:endParaRPr>
          </a:p>
          <a:p>
            <a:pPr marL="0" indent="0">
              <a:buNone/>
            </a:pPr>
            <a:r>
              <a:rPr lang="zh-TW" altLang="en-US" dirty="0"/>
              <a:t>範例輸入：</a:t>
            </a:r>
            <a:endParaRPr lang="en-US" altLang="zh-TW" dirty="0"/>
          </a:p>
          <a:p>
            <a:pPr marL="400050" lvl="1" indent="0">
              <a:buNone/>
            </a:pPr>
            <a:r>
              <a:rPr lang="zh-TW" altLang="en-US" dirty="0"/>
              <a:t>請輸入卡片類型（</a:t>
            </a:r>
            <a:r>
              <a:rPr lang="en-US" altLang="zh-TW" dirty="0"/>
              <a:t>A</a:t>
            </a:r>
            <a:r>
              <a:rPr lang="zh-TW" altLang="en-US" dirty="0"/>
              <a:t>或</a:t>
            </a:r>
            <a:r>
              <a:rPr lang="en-US" altLang="zh-TW" dirty="0"/>
              <a:t>B</a:t>
            </a:r>
            <a:r>
              <a:rPr lang="zh-TW" altLang="en-US" dirty="0"/>
              <a:t>）：</a:t>
            </a:r>
            <a:r>
              <a:rPr lang="en-US" altLang="zh-TW" dirty="0"/>
              <a:t>A</a:t>
            </a:r>
          </a:p>
          <a:p>
            <a:pPr marL="400050" lvl="1" indent="0">
              <a:buNone/>
            </a:pPr>
            <a:r>
              <a:rPr lang="zh-TW" altLang="en-US" dirty="0"/>
              <a:t>請輸入卡片有效期（</a:t>
            </a:r>
            <a:r>
              <a:rPr lang="en-US" altLang="zh-TW" dirty="0"/>
              <a:t>YYYYMMDD</a:t>
            </a:r>
            <a:r>
              <a:rPr lang="zh-TW" altLang="en-US" dirty="0"/>
              <a:t>）：</a:t>
            </a:r>
            <a:r>
              <a:rPr lang="en-US" altLang="zh-TW" dirty="0"/>
              <a:t>20230630</a:t>
            </a:r>
          </a:p>
          <a:p>
            <a:pPr marL="0" indent="0">
              <a:buNone/>
            </a:pPr>
            <a:r>
              <a:rPr lang="zh-TW" altLang="en-US" dirty="0"/>
              <a:t>範例輸出：</a:t>
            </a:r>
            <a:endParaRPr lang="en-US" altLang="zh-TW" dirty="0"/>
          </a:p>
          <a:p>
            <a:pPr marL="0" indent="0">
              <a:buNone/>
            </a:pPr>
            <a:r>
              <a:rPr lang="en-US" altLang="zh-TW" dirty="0"/>
              <a:t>       </a:t>
            </a:r>
            <a:r>
              <a:rPr lang="zh-TW" altLang="en-US" dirty="0"/>
              <a:t>允許進入</a:t>
            </a:r>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46</a:t>
            </a:fld>
            <a:endParaRPr lang="zh-TW" altLang="en-US"/>
          </a:p>
        </p:txBody>
      </p:sp>
    </p:spTree>
    <p:extLst>
      <p:ext uri="{BB962C8B-B14F-4D97-AF65-F5344CB8AC3E}">
        <p14:creationId xmlns:p14="http://schemas.microsoft.com/office/powerpoint/2010/main" val="27420756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邏輯判斷</a:t>
            </a:r>
          </a:p>
        </p:txBody>
      </p:sp>
      <p:sp>
        <p:nvSpPr>
          <p:cNvPr id="3" name="內容版面配置區 2"/>
          <p:cNvSpPr>
            <a:spLocks noGrp="1"/>
          </p:cNvSpPr>
          <p:nvPr>
            <p:ph idx="1"/>
          </p:nvPr>
        </p:nvSpPr>
        <p:spPr>
          <a:xfrm>
            <a:off x="150533" y="1268760"/>
            <a:ext cx="8229600" cy="5328592"/>
          </a:xfrm>
        </p:spPr>
        <p:txBody>
          <a:bodyPr>
            <a:normAutofit/>
          </a:bodyPr>
          <a:lstStyle/>
          <a:p>
            <a:pPr marL="0" indent="0">
              <a:buNone/>
            </a:pPr>
            <a:r>
              <a:rPr lang="zh-TW" altLang="en-US" b="1" dirty="0"/>
              <a:t>範例</a:t>
            </a:r>
            <a:r>
              <a:rPr lang="en-US" altLang="zh-TW" b="1" dirty="0"/>
              <a:t>1</a:t>
            </a:r>
          </a:p>
          <a:p>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47</a:t>
            </a:fld>
            <a:endParaRPr lang="zh-TW" altLang="en-US"/>
          </a:p>
        </p:txBody>
      </p:sp>
      <p:pic>
        <p:nvPicPr>
          <p:cNvPr id="4" name="圖片 3"/>
          <p:cNvPicPr>
            <a:picLocks noChangeAspect="1"/>
          </p:cNvPicPr>
          <p:nvPr/>
        </p:nvPicPr>
        <p:blipFill>
          <a:blip r:embed="rId3"/>
          <a:stretch>
            <a:fillRect/>
          </a:stretch>
        </p:blipFill>
        <p:spPr>
          <a:xfrm>
            <a:off x="467544" y="2042343"/>
            <a:ext cx="6429375" cy="3781425"/>
          </a:xfrm>
          <a:prstGeom prst="rect">
            <a:avLst/>
          </a:prstGeom>
        </p:spPr>
      </p:pic>
    </p:spTree>
    <p:extLst>
      <p:ext uri="{BB962C8B-B14F-4D97-AF65-F5344CB8AC3E}">
        <p14:creationId xmlns:p14="http://schemas.microsoft.com/office/powerpoint/2010/main" val="9358771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邏輯判斷</a:t>
            </a:r>
          </a:p>
        </p:txBody>
      </p:sp>
      <p:sp>
        <p:nvSpPr>
          <p:cNvPr id="3" name="內容版面配置區 2"/>
          <p:cNvSpPr>
            <a:spLocks noGrp="1"/>
          </p:cNvSpPr>
          <p:nvPr>
            <p:ph idx="1"/>
          </p:nvPr>
        </p:nvSpPr>
        <p:spPr>
          <a:xfrm>
            <a:off x="150533" y="1268760"/>
            <a:ext cx="8229600" cy="5328592"/>
          </a:xfrm>
        </p:spPr>
        <p:txBody>
          <a:bodyPr>
            <a:normAutofit fontScale="62500" lnSpcReduction="20000"/>
          </a:bodyPr>
          <a:lstStyle/>
          <a:p>
            <a:pPr marL="0" indent="0">
              <a:buNone/>
            </a:pPr>
            <a:r>
              <a:rPr lang="zh-TW" altLang="en-US" b="1" dirty="0"/>
              <a:t>練習</a:t>
            </a:r>
            <a:r>
              <a:rPr lang="en-US" altLang="zh-TW" b="1" dirty="0"/>
              <a:t>1</a:t>
            </a:r>
          </a:p>
          <a:p>
            <a:r>
              <a:rPr lang="zh-TW" altLang="en-US" dirty="0"/>
              <a:t>題目描述：成績評估程式</a:t>
            </a:r>
          </a:p>
          <a:p>
            <a:r>
              <a:rPr lang="zh-TW" altLang="en-US" dirty="0"/>
              <a:t>設計一個程式，用於評估學生的成績等級。使用者將提供學生的分數，程式將根據一個評估標準判斷成績等級。</a:t>
            </a:r>
          </a:p>
          <a:p>
            <a:r>
              <a:rPr lang="zh-TW" altLang="en-US" dirty="0"/>
              <a:t>程式執行時，首先要求使用者輸入學生的分數（</a:t>
            </a:r>
            <a:r>
              <a:rPr lang="en-US" altLang="zh-TW" dirty="0"/>
              <a:t>0-100</a:t>
            </a:r>
            <a:r>
              <a:rPr lang="zh-TW" altLang="en-US" dirty="0"/>
              <a:t>之間）。程式將根據以下評估標準進行判斷：</a:t>
            </a:r>
          </a:p>
          <a:p>
            <a:r>
              <a:rPr lang="en-US" altLang="zh-TW" dirty="0"/>
              <a:t>90</a:t>
            </a:r>
            <a:r>
              <a:rPr lang="zh-TW" altLang="en-US" dirty="0"/>
              <a:t>分以上：等級</a:t>
            </a:r>
            <a:r>
              <a:rPr lang="en-US" altLang="zh-TW" dirty="0"/>
              <a:t>A</a:t>
            </a:r>
          </a:p>
          <a:p>
            <a:r>
              <a:rPr lang="en-US" altLang="zh-TW" dirty="0"/>
              <a:t>80-89</a:t>
            </a:r>
            <a:r>
              <a:rPr lang="zh-TW" altLang="en-US" dirty="0"/>
              <a:t>分：等級</a:t>
            </a:r>
            <a:r>
              <a:rPr lang="en-US" altLang="zh-TW" dirty="0"/>
              <a:t>B</a:t>
            </a:r>
          </a:p>
          <a:p>
            <a:r>
              <a:rPr lang="en-US" altLang="zh-TW" dirty="0"/>
              <a:t>70-79</a:t>
            </a:r>
            <a:r>
              <a:rPr lang="zh-TW" altLang="en-US" dirty="0"/>
              <a:t>分：等級</a:t>
            </a:r>
            <a:r>
              <a:rPr lang="en-US" altLang="zh-TW" dirty="0"/>
              <a:t>C</a:t>
            </a:r>
          </a:p>
          <a:p>
            <a:r>
              <a:rPr lang="en-US" altLang="zh-TW" dirty="0"/>
              <a:t>60-69</a:t>
            </a:r>
            <a:r>
              <a:rPr lang="zh-TW" altLang="en-US" dirty="0"/>
              <a:t>分：等級</a:t>
            </a:r>
            <a:r>
              <a:rPr lang="en-US" altLang="zh-TW" dirty="0"/>
              <a:t>D</a:t>
            </a:r>
          </a:p>
          <a:p>
            <a:r>
              <a:rPr lang="en-US" altLang="zh-TW" dirty="0"/>
              <a:t>60</a:t>
            </a:r>
            <a:r>
              <a:rPr lang="zh-TW" altLang="en-US" dirty="0"/>
              <a:t>分以下：等級</a:t>
            </a:r>
            <a:r>
              <a:rPr lang="en-US" altLang="zh-TW" dirty="0"/>
              <a:t>E</a:t>
            </a:r>
          </a:p>
          <a:p>
            <a:pPr marL="0" indent="0">
              <a:buNone/>
            </a:pPr>
            <a:r>
              <a:rPr lang="zh-TW" altLang="en-US" dirty="0"/>
              <a:t>範例輸入：</a:t>
            </a:r>
            <a:endParaRPr lang="en-US" altLang="zh-TW" dirty="0"/>
          </a:p>
          <a:p>
            <a:pPr marL="400050" lvl="1" indent="0">
              <a:buNone/>
            </a:pPr>
            <a:r>
              <a:rPr lang="zh-TW" altLang="en-US" dirty="0"/>
              <a:t>請輸入學生的分數：</a:t>
            </a:r>
            <a:r>
              <a:rPr lang="en-US" altLang="zh-TW" dirty="0"/>
              <a:t>78</a:t>
            </a:r>
          </a:p>
          <a:p>
            <a:pPr marL="0" indent="0">
              <a:buNone/>
            </a:pPr>
            <a:r>
              <a:rPr lang="zh-TW" altLang="en-US" dirty="0"/>
              <a:t>範例輸出：</a:t>
            </a:r>
            <a:endParaRPr lang="en-US" altLang="zh-TW" dirty="0"/>
          </a:p>
          <a:p>
            <a:pPr marL="0" indent="0">
              <a:buNone/>
            </a:pPr>
            <a:r>
              <a:rPr lang="zh-TW" altLang="en-US" dirty="0"/>
              <a:t>      成績等級：</a:t>
            </a:r>
            <a:r>
              <a:rPr lang="en-US" altLang="zh-TW" dirty="0"/>
              <a:t>C</a:t>
            </a:r>
            <a:endParaRPr lang="zh-TW" altLang="en-US"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48</a:t>
            </a:fld>
            <a:endParaRPr lang="zh-TW" altLang="en-US"/>
          </a:p>
        </p:txBody>
      </p:sp>
    </p:spTree>
    <p:extLst>
      <p:ext uri="{BB962C8B-B14F-4D97-AF65-F5344CB8AC3E}">
        <p14:creationId xmlns:p14="http://schemas.microsoft.com/office/powerpoint/2010/main" val="42302911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狀態機</a:t>
            </a:r>
          </a:p>
        </p:txBody>
      </p:sp>
      <p:sp>
        <p:nvSpPr>
          <p:cNvPr id="3" name="內容版面配置區 2"/>
          <p:cNvSpPr>
            <a:spLocks noGrp="1"/>
          </p:cNvSpPr>
          <p:nvPr>
            <p:ph idx="1"/>
          </p:nvPr>
        </p:nvSpPr>
        <p:spPr>
          <a:xfrm>
            <a:off x="150533" y="1268760"/>
            <a:ext cx="8229600" cy="5328592"/>
          </a:xfrm>
        </p:spPr>
        <p:txBody>
          <a:bodyPr>
            <a:normAutofit fontScale="55000" lnSpcReduction="20000"/>
          </a:bodyPr>
          <a:lstStyle/>
          <a:p>
            <a:pPr marL="0" indent="0">
              <a:buNone/>
            </a:pPr>
            <a:r>
              <a:rPr lang="zh-TW" altLang="en-US" b="1" dirty="0"/>
              <a:t>練習</a:t>
            </a:r>
            <a:r>
              <a:rPr lang="en-US" altLang="zh-TW" b="1" dirty="0"/>
              <a:t>2</a:t>
            </a:r>
          </a:p>
          <a:p>
            <a:r>
              <a:rPr lang="zh-TW" altLang="en-US" dirty="0"/>
              <a:t>題目描述：簡單狀態機</a:t>
            </a:r>
          </a:p>
          <a:p>
            <a:r>
              <a:rPr lang="zh-TW" altLang="en-US" dirty="0"/>
              <a:t>設計一個簡單的狀態機程式，用於模擬一個物體在不同狀態下的行為。程式將根據當前狀態和輸入動作，轉換到下一個狀態並執行相應的動作。</a:t>
            </a:r>
          </a:p>
          <a:p>
            <a:r>
              <a:rPr lang="zh-TW" altLang="en-US" dirty="0"/>
              <a:t>程式執行時，首先要求使用者輸入初始狀態。程式將根據以下狀態轉換和動作執行規則進行運作：</a:t>
            </a:r>
          </a:p>
          <a:p>
            <a:r>
              <a:rPr lang="zh-TW" altLang="en-US" dirty="0"/>
              <a:t>狀態</a:t>
            </a:r>
            <a:r>
              <a:rPr lang="en-US" altLang="zh-TW" dirty="0"/>
              <a:t>A</a:t>
            </a:r>
            <a:r>
              <a:rPr lang="zh-TW" altLang="en-US" dirty="0"/>
              <a:t>：</a:t>
            </a:r>
          </a:p>
          <a:p>
            <a:pPr lvl="1"/>
            <a:r>
              <a:rPr lang="zh-TW" altLang="en-US" dirty="0"/>
              <a:t>輸入</a:t>
            </a:r>
            <a:r>
              <a:rPr lang="en-US" altLang="zh-TW" dirty="0"/>
              <a:t>1</a:t>
            </a:r>
            <a:r>
              <a:rPr lang="zh-TW" altLang="en-US" dirty="0"/>
              <a:t>：轉換到狀態</a:t>
            </a:r>
            <a:r>
              <a:rPr lang="en-US" altLang="zh-TW" dirty="0"/>
              <a:t>B</a:t>
            </a:r>
            <a:r>
              <a:rPr lang="zh-TW" altLang="en-US" dirty="0"/>
              <a:t>，執行動作</a:t>
            </a:r>
            <a:r>
              <a:rPr lang="en-US" altLang="zh-TW" dirty="0"/>
              <a:t>A1</a:t>
            </a:r>
          </a:p>
          <a:p>
            <a:pPr lvl="1"/>
            <a:r>
              <a:rPr lang="zh-TW" altLang="en-US" dirty="0"/>
              <a:t>輸入</a:t>
            </a:r>
            <a:r>
              <a:rPr lang="en-US" altLang="zh-TW" dirty="0"/>
              <a:t>2</a:t>
            </a:r>
            <a:r>
              <a:rPr lang="zh-TW" altLang="en-US" dirty="0"/>
              <a:t>：轉換到狀態</a:t>
            </a:r>
            <a:r>
              <a:rPr lang="en-US" altLang="zh-TW" dirty="0"/>
              <a:t>C</a:t>
            </a:r>
            <a:r>
              <a:rPr lang="zh-TW" altLang="en-US" dirty="0"/>
              <a:t>，執行動作</a:t>
            </a:r>
            <a:r>
              <a:rPr lang="en-US" altLang="zh-TW" dirty="0"/>
              <a:t>A2</a:t>
            </a:r>
          </a:p>
          <a:p>
            <a:r>
              <a:rPr lang="zh-TW" altLang="en-US" dirty="0"/>
              <a:t>狀態</a:t>
            </a:r>
            <a:r>
              <a:rPr lang="en-US" altLang="zh-TW" dirty="0"/>
              <a:t>B</a:t>
            </a:r>
            <a:r>
              <a:rPr lang="zh-TW" altLang="en-US" dirty="0"/>
              <a:t>：</a:t>
            </a:r>
          </a:p>
          <a:p>
            <a:pPr lvl="1"/>
            <a:r>
              <a:rPr lang="zh-TW" altLang="en-US" dirty="0"/>
              <a:t>輸入</a:t>
            </a:r>
            <a:r>
              <a:rPr lang="en-US" altLang="zh-TW" dirty="0"/>
              <a:t>1</a:t>
            </a:r>
            <a:r>
              <a:rPr lang="zh-TW" altLang="en-US" dirty="0"/>
              <a:t>：轉換到狀態</a:t>
            </a:r>
            <a:r>
              <a:rPr lang="en-US" altLang="zh-TW" dirty="0"/>
              <a:t>C</a:t>
            </a:r>
            <a:r>
              <a:rPr lang="zh-TW" altLang="en-US" dirty="0"/>
              <a:t>，執行動作</a:t>
            </a:r>
            <a:r>
              <a:rPr lang="en-US" altLang="zh-TW" dirty="0"/>
              <a:t>B1</a:t>
            </a:r>
          </a:p>
          <a:p>
            <a:pPr lvl="1"/>
            <a:r>
              <a:rPr lang="zh-TW" altLang="en-US" dirty="0"/>
              <a:t>輸入</a:t>
            </a:r>
            <a:r>
              <a:rPr lang="en-US" altLang="zh-TW" dirty="0"/>
              <a:t>2</a:t>
            </a:r>
            <a:r>
              <a:rPr lang="zh-TW" altLang="en-US" dirty="0"/>
              <a:t>：轉換到狀態</a:t>
            </a:r>
            <a:r>
              <a:rPr lang="en-US" altLang="zh-TW" dirty="0"/>
              <a:t>A</a:t>
            </a:r>
            <a:r>
              <a:rPr lang="zh-TW" altLang="en-US" dirty="0"/>
              <a:t>，執行動作</a:t>
            </a:r>
            <a:r>
              <a:rPr lang="en-US" altLang="zh-TW" dirty="0"/>
              <a:t>B2</a:t>
            </a:r>
          </a:p>
          <a:p>
            <a:r>
              <a:rPr lang="zh-TW" altLang="en-US" dirty="0"/>
              <a:t>狀態</a:t>
            </a:r>
            <a:r>
              <a:rPr lang="en-US" altLang="zh-TW" dirty="0"/>
              <a:t>C</a:t>
            </a:r>
            <a:r>
              <a:rPr lang="zh-TW" altLang="en-US" dirty="0"/>
              <a:t>：</a:t>
            </a:r>
          </a:p>
          <a:p>
            <a:pPr lvl="1"/>
            <a:r>
              <a:rPr lang="zh-TW" altLang="en-US" dirty="0"/>
              <a:t>輸入</a:t>
            </a:r>
            <a:r>
              <a:rPr lang="en-US" altLang="zh-TW" dirty="0"/>
              <a:t>1</a:t>
            </a:r>
            <a:r>
              <a:rPr lang="zh-TW" altLang="en-US" dirty="0"/>
              <a:t>：轉換到狀態</a:t>
            </a:r>
            <a:r>
              <a:rPr lang="en-US" altLang="zh-TW" dirty="0"/>
              <a:t>A</a:t>
            </a:r>
            <a:r>
              <a:rPr lang="zh-TW" altLang="en-US" dirty="0"/>
              <a:t>，執行動作</a:t>
            </a:r>
            <a:r>
              <a:rPr lang="en-US" altLang="zh-TW" dirty="0"/>
              <a:t>C1</a:t>
            </a:r>
          </a:p>
          <a:p>
            <a:pPr lvl="1"/>
            <a:r>
              <a:rPr lang="zh-TW" altLang="en-US" dirty="0"/>
              <a:t>輸入</a:t>
            </a:r>
            <a:r>
              <a:rPr lang="en-US" altLang="zh-TW" dirty="0"/>
              <a:t>2</a:t>
            </a:r>
            <a:r>
              <a:rPr lang="zh-TW" altLang="en-US" dirty="0"/>
              <a:t>：轉換到狀態</a:t>
            </a:r>
            <a:r>
              <a:rPr lang="en-US" altLang="zh-TW" dirty="0"/>
              <a:t>B</a:t>
            </a:r>
            <a:r>
              <a:rPr lang="zh-TW" altLang="en-US" dirty="0"/>
              <a:t>，執行動作</a:t>
            </a:r>
            <a:r>
              <a:rPr lang="en-US" altLang="zh-TW" dirty="0"/>
              <a:t>C2</a:t>
            </a:r>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49</a:t>
            </a:fld>
            <a:endParaRPr lang="zh-TW" altLang="en-US"/>
          </a:p>
        </p:txBody>
      </p:sp>
    </p:spTree>
    <p:extLst>
      <p:ext uri="{BB962C8B-B14F-4D97-AF65-F5344CB8AC3E}">
        <p14:creationId xmlns:p14="http://schemas.microsoft.com/office/powerpoint/2010/main" val="2236557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err="1"/>
              <a:t>Codeforces</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5</a:t>
            </a:fld>
            <a:endParaRPr lang="zh-TW" altLang="en-US"/>
          </a:p>
        </p:txBody>
      </p:sp>
      <p:sp>
        <p:nvSpPr>
          <p:cNvPr id="4" name="文字方塊 3"/>
          <p:cNvSpPr txBox="1"/>
          <p:nvPr/>
        </p:nvSpPr>
        <p:spPr>
          <a:xfrm>
            <a:off x="298893" y="855401"/>
            <a:ext cx="184731" cy="553998"/>
          </a:xfrm>
          <a:prstGeom prst="rect">
            <a:avLst/>
          </a:prstGeom>
          <a:noFill/>
        </p:spPr>
        <p:txBody>
          <a:bodyPr wrap="none" rtlCol="0">
            <a:spAutoFit/>
          </a:bodyPr>
          <a:lstStyle/>
          <a:p>
            <a:endParaRPr lang="zh-TW" altLang="en-US" sz="3000" dirty="0">
              <a:latin typeface="+mj-ea"/>
              <a:ea typeface="+mj-ea"/>
            </a:endParaRPr>
          </a:p>
        </p:txBody>
      </p:sp>
      <p:sp>
        <p:nvSpPr>
          <p:cNvPr id="6" name="文字方塊 5"/>
          <p:cNvSpPr txBox="1"/>
          <p:nvPr/>
        </p:nvSpPr>
        <p:spPr>
          <a:xfrm>
            <a:off x="266941" y="936226"/>
            <a:ext cx="3814827" cy="553998"/>
          </a:xfrm>
          <a:prstGeom prst="rect">
            <a:avLst/>
          </a:prstGeom>
          <a:noFill/>
        </p:spPr>
        <p:txBody>
          <a:bodyPr wrap="none" rtlCol="0">
            <a:spAutoFit/>
          </a:bodyPr>
          <a:lstStyle/>
          <a:p>
            <a:r>
              <a:rPr lang="en-US" altLang="zh-TW" sz="3000" b="1" dirty="0">
                <a:latin typeface="+mj-ea"/>
                <a:ea typeface="+mj-ea"/>
              </a:rPr>
              <a:t>How to use Groups</a:t>
            </a:r>
            <a:r>
              <a:rPr lang="zh-TW" altLang="en-US" sz="3000" b="1" dirty="0">
                <a:latin typeface="+mj-ea"/>
                <a:ea typeface="+mj-ea"/>
              </a:rPr>
              <a:t> </a:t>
            </a:r>
          </a:p>
        </p:txBody>
      </p:sp>
      <p:sp>
        <p:nvSpPr>
          <p:cNvPr id="8" name="內容版面配置區 2"/>
          <p:cNvSpPr>
            <a:spLocks noGrp="1"/>
          </p:cNvSpPr>
          <p:nvPr>
            <p:ph idx="1"/>
          </p:nvPr>
        </p:nvSpPr>
        <p:spPr>
          <a:xfrm>
            <a:off x="332069" y="1830387"/>
            <a:ext cx="8525576" cy="4525963"/>
          </a:xfrm>
        </p:spPr>
        <p:txBody>
          <a:bodyPr>
            <a:normAutofit/>
          </a:bodyPr>
          <a:lstStyle/>
          <a:p>
            <a:pPr marL="0" indent="0">
              <a:buNone/>
            </a:pPr>
            <a:r>
              <a:rPr lang="zh-TW" altLang="en-US" dirty="0"/>
              <a:t>點選上面的</a:t>
            </a:r>
            <a:r>
              <a:rPr lang="en-US" altLang="zh-TW" dirty="0"/>
              <a:t>Groups</a:t>
            </a:r>
          </a:p>
          <a:p>
            <a:pPr marL="0" indent="0">
              <a:buNone/>
            </a:pPr>
            <a:endParaRPr lang="en-US" altLang="zh-TW" dirty="0"/>
          </a:p>
          <a:p>
            <a:pPr marL="0" indent="0">
              <a:buNone/>
            </a:pPr>
            <a:endParaRPr lang="en-US" altLang="zh-TW" dirty="0"/>
          </a:p>
          <a:p>
            <a:pPr marL="0" indent="0">
              <a:buNone/>
            </a:pPr>
            <a:r>
              <a:rPr lang="zh-TW" altLang="en-US" dirty="0"/>
              <a:t>註</a:t>
            </a:r>
            <a:r>
              <a:rPr lang="en-US" altLang="zh-TW" dirty="0"/>
              <a:t>:</a:t>
            </a:r>
            <a:r>
              <a:rPr lang="zh-TW" altLang="en-US" dirty="0"/>
              <a:t>若點出來沒有</a:t>
            </a:r>
            <a:r>
              <a:rPr lang="en-US" altLang="zh-TW" dirty="0"/>
              <a:t>Groups</a:t>
            </a:r>
          </a:p>
          <a:p>
            <a:pPr marL="0" indent="0">
              <a:buNone/>
            </a:pPr>
            <a:r>
              <a:rPr lang="zh-TW" altLang="en-US" dirty="0">
                <a:solidFill>
                  <a:srgbClr val="FF0000"/>
                </a:solidFill>
              </a:rPr>
              <a:t>請去名稱底下接受邀請</a:t>
            </a:r>
            <a:endParaRPr lang="en-US" altLang="zh-TW" dirty="0">
              <a:solidFill>
                <a:srgbClr val="FF0000"/>
              </a:solidFill>
            </a:endParaRPr>
          </a:p>
          <a:p>
            <a:pPr marL="0" indent="0">
              <a:buNone/>
            </a:pPr>
            <a:r>
              <a:rPr lang="zh-TW" altLang="en-US" dirty="0"/>
              <a:t>若無法解決，請通知上課老師進行處理</a:t>
            </a:r>
            <a:r>
              <a:rPr lang="en-US" altLang="zh-TW" dirty="0"/>
              <a:t/>
            </a:r>
            <a:br>
              <a:rPr lang="en-US" altLang="zh-TW" dirty="0"/>
            </a:br>
            <a:endParaRPr lang="en-US" altLang="zh-TW" dirty="0"/>
          </a:p>
        </p:txBody>
      </p:sp>
      <p:pic>
        <p:nvPicPr>
          <p:cNvPr id="3" name="圖片 2"/>
          <p:cNvPicPr>
            <a:picLocks noChangeAspect="1"/>
          </p:cNvPicPr>
          <p:nvPr/>
        </p:nvPicPr>
        <p:blipFill>
          <a:blip r:embed="rId2"/>
          <a:stretch>
            <a:fillRect/>
          </a:stretch>
        </p:blipFill>
        <p:spPr>
          <a:xfrm>
            <a:off x="4644001" y="1813259"/>
            <a:ext cx="4024479" cy="946936"/>
          </a:xfrm>
          <a:prstGeom prst="rect">
            <a:avLst/>
          </a:prstGeom>
        </p:spPr>
      </p:pic>
      <p:pic>
        <p:nvPicPr>
          <p:cNvPr id="3076" name="Picture 4" descr="手を挙げる女の子のイラスト | かわいいフリー素材集 いらすとや"/>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02152" y="2787889"/>
            <a:ext cx="1835696" cy="2269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3716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狀態機</a:t>
            </a:r>
          </a:p>
        </p:txBody>
      </p:sp>
      <p:sp>
        <p:nvSpPr>
          <p:cNvPr id="3" name="內容版面配置區 2"/>
          <p:cNvSpPr>
            <a:spLocks noGrp="1"/>
          </p:cNvSpPr>
          <p:nvPr>
            <p:ph idx="1"/>
          </p:nvPr>
        </p:nvSpPr>
        <p:spPr>
          <a:xfrm>
            <a:off x="150533" y="1268760"/>
            <a:ext cx="8229600" cy="5328592"/>
          </a:xfrm>
        </p:spPr>
        <p:txBody>
          <a:bodyPr>
            <a:normAutofit/>
          </a:bodyPr>
          <a:lstStyle/>
          <a:p>
            <a:pPr marL="0" indent="0">
              <a:buNone/>
            </a:pPr>
            <a:r>
              <a:rPr lang="en-US" altLang="zh-TW" b="1" dirty="0"/>
              <a:t>Hint</a:t>
            </a:r>
          </a:p>
          <a:p>
            <a:pPr marL="0" indent="0">
              <a:buNone/>
            </a:pPr>
            <a:endParaRPr lang="en-US" altLang="zh-TW" dirty="0"/>
          </a:p>
        </p:txBody>
      </p:sp>
      <p:sp>
        <p:nvSpPr>
          <p:cNvPr id="5" name="投影片編號版面配置區 4"/>
          <p:cNvSpPr>
            <a:spLocks noGrp="1"/>
          </p:cNvSpPr>
          <p:nvPr>
            <p:ph type="sldNum" sz="quarter" idx="12"/>
          </p:nvPr>
        </p:nvSpPr>
        <p:spPr/>
        <p:txBody>
          <a:bodyPr/>
          <a:lstStyle/>
          <a:p>
            <a:fld id="{91158461-0285-4965-AF1E-FACC7B0CCAF7}" type="slidenum">
              <a:rPr lang="zh-TW" altLang="en-US" smtClean="0"/>
              <a:t>50</a:t>
            </a:fld>
            <a:endParaRPr lang="zh-TW" altLang="en-US"/>
          </a:p>
        </p:txBody>
      </p:sp>
      <p:pic>
        <p:nvPicPr>
          <p:cNvPr id="4" name="圖片 3"/>
          <p:cNvPicPr>
            <a:picLocks noChangeAspect="1"/>
          </p:cNvPicPr>
          <p:nvPr/>
        </p:nvPicPr>
        <p:blipFill>
          <a:blip r:embed="rId3"/>
          <a:stretch>
            <a:fillRect/>
          </a:stretch>
        </p:blipFill>
        <p:spPr>
          <a:xfrm>
            <a:off x="1187624" y="2024062"/>
            <a:ext cx="5667375" cy="4514850"/>
          </a:xfrm>
          <a:prstGeom prst="rect">
            <a:avLst/>
          </a:prstGeom>
        </p:spPr>
      </p:pic>
    </p:spTree>
    <p:extLst>
      <p:ext uri="{BB962C8B-B14F-4D97-AF65-F5344CB8AC3E}">
        <p14:creationId xmlns:p14="http://schemas.microsoft.com/office/powerpoint/2010/main" val="20986232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7" y="1166018"/>
            <a:ext cx="8229600" cy="4525963"/>
          </a:xfrm>
        </p:spPr>
        <p:txBody>
          <a:bodyPr/>
          <a:lstStyle/>
          <a:p>
            <a:pPr marL="0" indent="0">
              <a:buNone/>
            </a:pPr>
            <a:r>
              <a:rPr lang="en-US" altLang="zh-TW" b="1" dirty="0"/>
              <a:t>For</a:t>
            </a:r>
            <a:r>
              <a:rPr lang="zh-TW" altLang="en-US" b="1" dirty="0"/>
              <a:t>基本使用</a:t>
            </a:r>
            <a:r>
              <a:rPr lang="en-US" altLang="zh-TW" b="1" dirty="0"/>
              <a:t>-</a:t>
            </a:r>
            <a:r>
              <a:rPr lang="zh-TW" altLang="en-US" b="1" dirty="0"/>
              <a:t>執行特定次數</a:t>
            </a:r>
            <a:endParaRPr lang="en-US" altLang="zh-TW" b="1" dirty="0"/>
          </a:p>
          <a:p>
            <a:pPr marL="0" indent="0">
              <a:buNone/>
            </a:pPr>
            <a:endParaRPr lang="en-US" altLang="zh-TW" dirty="0">
              <a:solidFill>
                <a:srgbClr val="FF0000"/>
              </a:solidFill>
            </a:endParaRPr>
          </a:p>
          <a:p>
            <a:pPr marL="0" indent="0">
              <a:buNone/>
            </a:pPr>
            <a:r>
              <a:rPr lang="zh-TW" altLang="en-US" dirty="0"/>
              <a:t>他通常搭配</a:t>
            </a:r>
            <a:r>
              <a:rPr lang="en-US" altLang="zh-TW" dirty="0"/>
              <a:t>range</a:t>
            </a:r>
            <a:r>
              <a:rPr lang="zh-TW" altLang="en-US" dirty="0"/>
              <a:t>可以幫我們執行</a:t>
            </a:r>
            <a:r>
              <a:rPr lang="zh-TW" altLang="en-US" dirty="0">
                <a:solidFill>
                  <a:srgbClr val="FF0000"/>
                </a:solidFill>
              </a:rPr>
              <a:t>特定次數</a:t>
            </a:r>
            <a:r>
              <a:rPr lang="zh-TW" altLang="en-US" dirty="0"/>
              <a:t>的相同程式碼</a:t>
            </a:r>
            <a:endParaRPr lang="en-US" altLang="zh-TW" dirty="0"/>
          </a:p>
          <a:p>
            <a:pPr marL="0" indent="0">
              <a:buNone/>
            </a:pPr>
            <a:endParaRPr lang="en-US" altLang="zh-TW" dirty="0"/>
          </a:p>
          <a:p>
            <a:pPr marL="0" indent="0">
              <a:buNone/>
            </a:pPr>
            <a:r>
              <a:rPr lang="en-US" altLang="zh-TW" dirty="0"/>
              <a:t>for </a:t>
            </a:r>
            <a:r>
              <a:rPr lang="en-US" altLang="zh-TW" dirty="0" err="1"/>
              <a:t>i</a:t>
            </a:r>
            <a:r>
              <a:rPr lang="en-US" altLang="zh-TW" dirty="0"/>
              <a:t> in range(</a:t>
            </a:r>
            <a:r>
              <a:rPr lang="zh-TW" altLang="en-US" dirty="0"/>
              <a:t>次數</a:t>
            </a:r>
            <a:r>
              <a:rPr lang="en-US" altLang="zh-TW" dirty="0"/>
              <a:t>):</a:t>
            </a:r>
          </a:p>
          <a:p>
            <a:pPr marL="0" indent="0">
              <a:buNone/>
            </a:pPr>
            <a:r>
              <a:rPr lang="en-US" altLang="zh-TW" dirty="0"/>
              <a:t>	code1 </a:t>
            </a:r>
          </a:p>
          <a:p>
            <a:pPr marL="0" indent="0">
              <a:buNone/>
            </a:pPr>
            <a:endParaRPr lang="en-US" altLang="zh-TW" dirty="0"/>
          </a:p>
          <a:p>
            <a:pPr marL="0" indent="0">
              <a:buNone/>
            </a:pPr>
            <a:endParaRPr lang="en-US" altLang="zh-TW" dirty="0"/>
          </a:p>
          <a:p>
            <a:pPr marL="0" indent="0">
              <a:buNone/>
            </a:pP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51</a:t>
            </a:fld>
            <a:endParaRPr lang="zh-TW" altLang="en-US"/>
          </a:p>
        </p:txBody>
      </p:sp>
    </p:spTree>
    <p:extLst>
      <p:ext uri="{BB962C8B-B14F-4D97-AF65-F5344CB8AC3E}">
        <p14:creationId xmlns:p14="http://schemas.microsoft.com/office/powerpoint/2010/main" val="40218018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7" y="1166018"/>
            <a:ext cx="8229600" cy="4525963"/>
          </a:xfrm>
        </p:spPr>
        <p:txBody>
          <a:bodyPr/>
          <a:lstStyle/>
          <a:p>
            <a:pPr marL="0" indent="0">
              <a:buNone/>
            </a:pPr>
            <a:r>
              <a:rPr lang="en-US" altLang="zh-TW" b="1" dirty="0"/>
              <a:t>for</a:t>
            </a:r>
            <a:r>
              <a:rPr lang="zh-TW" altLang="en-US" b="1" dirty="0"/>
              <a:t> 進階使用</a:t>
            </a:r>
            <a:endParaRPr lang="en-US" altLang="zh-TW" dirty="0">
              <a:solidFill>
                <a:srgbClr val="FF0000"/>
              </a:solidFill>
            </a:endParaRPr>
          </a:p>
          <a:p>
            <a:pPr marL="0" indent="0">
              <a:buNone/>
            </a:pPr>
            <a:endParaRPr lang="en-US" altLang="zh-TW" dirty="0"/>
          </a:p>
          <a:p>
            <a:pPr marL="0" indent="0">
              <a:buNone/>
            </a:pPr>
            <a:endParaRPr lang="en-US" altLang="zh-TW" dirty="0"/>
          </a:p>
          <a:p>
            <a:pPr marL="0" indent="0">
              <a:buNone/>
            </a:pPr>
            <a:endParaRPr lang="en-US" altLang="zh-TW" dirty="0">
              <a:solidFill>
                <a:srgbClr val="FF0000"/>
              </a:solidFill>
            </a:endParaRPr>
          </a:p>
        </p:txBody>
      </p:sp>
      <p:pic>
        <p:nvPicPr>
          <p:cNvPr id="4" name="圖片 3"/>
          <p:cNvPicPr>
            <a:picLocks noChangeAspect="1"/>
          </p:cNvPicPr>
          <p:nvPr/>
        </p:nvPicPr>
        <p:blipFill>
          <a:blip r:embed="rId2"/>
          <a:stretch>
            <a:fillRect/>
          </a:stretch>
        </p:blipFill>
        <p:spPr>
          <a:xfrm>
            <a:off x="179512" y="1988840"/>
            <a:ext cx="8569974" cy="3096344"/>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52</a:t>
            </a:fld>
            <a:endParaRPr lang="zh-TW" altLang="en-US"/>
          </a:p>
        </p:txBody>
      </p:sp>
    </p:spTree>
    <p:extLst>
      <p:ext uri="{BB962C8B-B14F-4D97-AF65-F5344CB8AC3E}">
        <p14:creationId xmlns:p14="http://schemas.microsoft.com/office/powerpoint/2010/main" val="4342475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6" y="1166018"/>
            <a:ext cx="9177241" cy="4525963"/>
          </a:xfrm>
        </p:spPr>
        <p:txBody>
          <a:bodyPr/>
          <a:lstStyle/>
          <a:p>
            <a:pPr marL="0" indent="0">
              <a:buNone/>
            </a:pPr>
            <a:r>
              <a:rPr lang="zh-TW" altLang="en-US" sz="3200" b="1" dirty="0"/>
              <a:t>範例</a:t>
            </a:r>
            <a:r>
              <a:rPr lang="en-US" altLang="zh-TW" sz="3200" b="1" dirty="0"/>
              <a:t>1: </a:t>
            </a:r>
            <a:r>
              <a:rPr lang="zh-TW" altLang="en-US" sz="3200" b="1" dirty="0"/>
              <a:t>輸出</a:t>
            </a:r>
            <a:r>
              <a:rPr lang="en-US" altLang="zh-TW" sz="3200" b="1" dirty="0"/>
              <a:t>100</a:t>
            </a:r>
            <a:r>
              <a:rPr lang="zh-TW" altLang="en-US" sz="3200" b="1" dirty="0"/>
              <a:t>這筆資料輸出</a:t>
            </a:r>
            <a:r>
              <a:rPr lang="en-US" altLang="zh-TW" sz="3200" b="1" dirty="0"/>
              <a:t>100</a:t>
            </a:r>
            <a:r>
              <a:rPr lang="zh-TW" altLang="en-US" sz="3200" b="1" dirty="0"/>
              <a:t>次         </a:t>
            </a:r>
            <a:r>
              <a:rPr lang="zh-TW" altLang="en-US" sz="3200" dirty="0">
                <a:solidFill>
                  <a:srgbClr val="FF0000"/>
                </a:solidFill>
              </a:rPr>
              <a:t>執行次數</a:t>
            </a:r>
            <a:endParaRPr lang="en-US" altLang="zh-TW" sz="3200" dirty="0">
              <a:solidFill>
                <a:srgbClr val="FF0000"/>
              </a:solidFill>
            </a:endParaRPr>
          </a:p>
          <a:p>
            <a:pPr marL="0" indent="0">
              <a:buNone/>
            </a:pPr>
            <a:endParaRPr lang="en-US" altLang="zh-TW" sz="3200" dirty="0">
              <a:solidFill>
                <a:srgbClr val="FF0000"/>
              </a:solidFill>
            </a:endParaRPr>
          </a:p>
          <a:p>
            <a:pPr marL="0" indent="0">
              <a:buNone/>
            </a:pPr>
            <a:endParaRPr lang="en-US" altLang="zh-TW" sz="3200" dirty="0">
              <a:solidFill>
                <a:srgbClr val="FF0000"/>
              </a:solidFill>
            </a:endParaRPr>
          </a:p>
          <a:p>
            <a:pPr marL="0" indent="0">
              <a:buNone/>
            </a:pPr>
            <a:endParaRPr lang="en-US" altLang="zh-TW" sz="3200" dirty="0">
              <a:solidFill>
                <a:srgbClr val="FF0000"/>
              </a:solidFill>
            </a:endParaRPr>
          </a:p>
          <a:p>
            <a:pPr marL="0" indent="0">
              <a:buNone/>
            </a:pPr>
            <a:endParaRPr lang="en-US" altLang="zh-TW" sz="3200" dirty="0">
              <a:solidFill>
                <a:srgbClr val="FF0000"/>
              </a:solidFill>
            </a:endParaRPr>
          </a:p>
          <a:p>
            <a:pPr marL="0" indent="0">
              <a:buNone/>
            </a:pPr>
            <a:r>
              <a:rPr lang="en-US" altLang="zh-TW" sz="3200" dirty="0">
                <a:solidFill>
                  <a:srgbClr val="FF0000"/>
                </a:solidFill>
              </a:rPr>
              <a:t>							</a:t>
            </a:r>
            <a:r>
              <a:rPr lang="zh-TW" altLang="en-US" sz="3200" dirty="0">
                <a:solidFill>
                  <a:srgbClr val="FF0000"/>
                </a:solidFill>
              </a:rPr>
              <a:t>要執行的</a:t>
            </a:r>
            <a:r>
              <a:rPr lang="en-US" altLang="zh-TW" sz="3200" dirty="0">
                <a:solidFill>
                  <a:srgbClr val="FF0000"/>
                </a:solidFill>
              </a:rPr>
              <a:t>code</a:t>
            </a:r>
            <a:r>
              <a:rPr lang="zh-TW" altLang="en-US" sz="3200" dirty="0">
                <a:solidFill>
                  <a:srgbClr val="FF0000"/>
                </a:solidFill>
              </a:rPr>
              <a:t>     </a:t>
            </a:r>
            <a:endParaRPr lang="en-US" altLang="zh-TW" sz="3200" dirty="0">
              <a:solidFill>
                <a:srgbClr val="FF0000"/>
              </a:solidFill>
            </a:endParaRPr>
          </a:p>
          <a:p>
            <a:pPr marL="0" indent="0">
              <a:buNone/>
            </a:pPr>
            <a:endParaRPr lang="en-US" altLang="zh-TW" dirty="0"/>
          </a:p>
          <a:p>
            <a:pPr marL="0" indent="0">
              <a:buNone/>
            </a:pPr>
            <a:endParaRPr lang="en-US" altLang="zh-TW" dirty="0">
              <a:solidFill>
                <a:srgbClr val="FF0000"/>
              </a:solidFill>
            </a:endParaRPr>
          </a:p>
        </p:txBody>
      </p:sp>
      <p:pic>
        <p:nvPicPr>
          <p:cNvPr id="5" name="圖片 4"/>
          <p:cNvPicPr>
            <a:picLocks noChangeAspect="1"/>
          </p:cNvPicPr>
          <p:nvPr/>
        </p:nvPicPr>
        <p:blipFill>
          <a:blip r:embed="rId2"/>
          <a:stretch>
            <a:fillRect/>
          </a:stretch>
        </p:blipFill>
        <p:spPr>
          <a:xfrm>
            <a:off x="192642" y="2348880"/>
            <a:ext cx="4134427" cy="1867161"/>
          </a:xfrm>
          <a:prstGeom prst="rect">
            <a:avLst/>
          </a:prstGeom>
        </p:spPr>
      </p:pic>
      <p:pic>
        <p:nvPicPr>
          <p:cNvPr id="6" name="圖片 5"/>
          <p:cNvPicPr>
            <a:picLocks noChangeAspect="1"/>
          </p:cNvPicPr>
          <p:nvPr/>
        </p:nvPicPr>
        <p:blipFill>
          <a:blip r:embed="rId3"/>
          <a:stretch>
            <a:fillRect/>
          </a:stretch>
        </p:blipFill>
        <p:spPr>
          <a:xfrm>
            <a:off x="4607226" y="2390244"/>
            <a:ext cx="4468740" cy="966747"/>
          </a:xfrm>
          <a:prstGeom prst="rect">
            <a:avLst/>
          </a:prstGeom>
        </p:spPr>
      </p:pic>
      <p:sp>
        <p:nvSpPr>
          <p:cNvPr id="7" name="向下箭號 6"/>
          <p:cNvSpPr/>
          <p:nvPr/>
        </p:nvSpPr>
        <p:spPr>
          <a:xfrm rot="2103173">
            <a:off x="7798566" y="1629408"/>
            <a:ext cx="527922" cy="8709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向下箭號 7"/>
          <p:cNvSpPr/>
          <p:nvPr/>
        </p:nvSpPr>
        <p:spPr>
          <a:xfrm rot="7574445">
            <a:off x="6903545" y="3148337"/>
            <a:ext cx="527922" cy="8709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53</a:t>
            </a:fld>
            <a:endParaRPr lang="zh-TW" altLang="en-US"/>
          </a:p>
        </p:txBody>
      </p:sp>
    </p:spTree>
    <p:extLst>
      <p:ext uri="{BB962C8B-B14F-4D97-AF65-F5344CB8AC3E}">
        <p14:creationId xmlns:p14="http://schemas.microsoft.com/office/powerpoint/2010/main" val="36655646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6" y="1166018"/>
            <a:ext cx="9177241" cy="4525963"/>
          </a:xfrm>
        </p:spPr>
        <p:txBody>
          <a:bodyPr>
            <a:normAutofit/>
          </a:bodyPr>
          <a:lstStyle/>
          <a:p>
            <a:pPr marL="0" indent="0">
              <a:buNone/>
            </a:pPr>
            <a:r>
              <a:rPr lang="zh-TW" altLang="en-US" b="1" dirty="0"/>
              <a:t>練習</a:t>
            </a:r>
            <a:r>
              <a:rPr lang="en-US" altLang="zh-TW" b="1" dirty="0"/>
              <a:t>1:</a:t>
            </a:r>
          </a:p>
          <a:p>
            <a:pPr marL="0" indent="0">
              <a:buNone/>
            </a:pPr>
            <a:r>
              <a:rPr lang="zh-TW" altLang="en-US" dirty="0"/>
              <a:t>這個問題要求計算從</a:t>
            </a:r>
            <a:r>
              <a:rPr lang="en-US" altLang="zh-TW" dirty="0"/>
              <a:t>1</a:t>
            </a:r>
            <a:r>
              <a:rPr lang="zh-TW" altLang="en-US" dirty="0"/>
              <a:t>到</a:t>
            </a:r>
            <a:r>
              <a:rPr lang="en-US" altLang="zh-TW" dirty="0"/>
              <a:t>100</a:t>
            </a:r>
            <a:r>
              <a:rPr lang="zh-TW" altLang="en-US" dirty="0"/>
              <a:t>的所有整數的總和，並輸出結果。以下是一個不使用公式的解法，逐個相加的方式計算總和。</a:t>
            </a:r>
            <a:endParaRPr lang="en-US" altLang="zh-TW" b="1" dirty="0"/>
          </a:p>
          <a:p>
            <a:pPr marL="0" indent="0">
              <a:buNone/>
            </a:pPr>
            <a:r>
              <a:rPr lang="zh-TW" altLang="en-US" dirty="0"/>
              <a:t>請輸出</a:t>
            </a:r>
            <a:r>
              <a:rPr lang="en-US" altLang="zh-TW" dirty="0"/>
              <a:t>1+2+3+4+…..+100</a:t>
            </a:r>
            <a:r>
              <a:rPr lang="zh-TW" altLang="en-US" dirty="0">
                <a:solidFill>
                  <a:srgbClr val="FF0000"/>
                </a:solidFill>
              </a:rPr>
              <a:t> </a:t>
            </a:r>
            <a:endParaRPr lang="en-US" altLang="zh-TW" dirty="0">
              <a:solidFill>
                <a:srgbClr val="FF0000"/>
              </a:solidFill>
            </a:endParaRPr>
          </a:p>
          <a:p>
            <a:pPr marL="0" indent="0">
              <a:buNone/>
            </a:pPr>
            <a:r>
              <a:rPr lang="zh-TW" altLang="en-US" dirty="0">
                <a:solidFill>
                  <a:srgbClr val="FF0000"/>
                </a:solidFill>
              </a:rPr>
              <a:t>不可使公式</a:t>
            </a:r>
            <a:endParaRPr lang="en-US" altLang="zh-TW" dirty="0">
              <a:solidFill>
                <a:srgbClr val="FF0000"/>
              </a:solidFill>
            </a:endParaRPr>
          </a:p>
          <a:p>
            <a:pPr marL="0" indent="0">
              <a:buNone/>
            </a:pPr>
            <a:r>
              <a:rPr lang="zh-TW" altLang="en-US" dirty="0">
                <a:solidFill>
                  <a:srgbClr val="FF0000"/>
                </a:solidFill>
              </a:rPr>
              <a:t>理論輸出 </a:t>
            </a:r>
            <a:r>
              <a:rPr lang="en-US" altLang="zh-TW" dirty="0">
                <a:solidFill>
                  <a:srgbClr val="FF0000"/>
                </a:solidFill>
              </a:rPr>
              <a:t>5050</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54</a:t>
            </a:fld>
            <a:endParaRPr lang="zh-TW" altLang="en-US"/>
          </a:p>
        </p:txBody>
      </p:sp>
    </p:spTree>
    <p:extLst>
      <p:ext uri="{BB962C8B-B14F-4D97-AF65-F5344CB8AC3E}">
        <p14:creationId xmlns:p14="http://schemas.microsoft.com/office/powerpoint/2010/main" val="25682839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甚麼是</a:t>
            </a:r>
            <a:r>
              <a:rPr lang="en-US" altLang="zh-TW" b="1" dirty="0"/>
              <a:t>while</a:t>
            </a:r>
          </a:p>
          <a:p>
            <a:pPr marL="0" indent="0">
              <a:buNone/>
            </a:pPr>
            <a:endParaRPr lang="en-US" altLang="zh-TW" dirty="0">
              <a:solidFill>
                <a:srgbClr val="FF0000"/>
              </a:solidFill>
            </a:endParaRPr>
          </a:p>
          <a:p>
            <a:pPr marL="0" indent="0">
              <a:buNone/>
            </a:pPr>
            <a:r>
              <a:rPr lang="zh-TW" altLang="en-US" dirty="0"/>
              <a:t>他可以以一個邏輯去檢查是否需要再次執行</a:t>
            </a:r>
            <a:endParaRPr lang="en-US" altLang="zh-TW" dirty="0"/>
          </a:p>
          <a:p>
            <a:pPr marL="0" indent="0">
              <a:buNone/>
            </a:pPr>
            <a:endParaRPr lang="en-US" altLang="zh-TW" dirty="0"/>
          </a:p>
          <a:p>
            <a:pPr marL="0" indent="0">
              <a:buNone/>
            </a:pPr>
            <a:r>
              <a:rPr lang="en-US" altLang="zh-TW" dirty="0"/>
              <a:t>while(</a:t>
            </a:r>
            <a:r>
              <a:rPr lang="zh-TW" altLang="en-US" dirty="0"/>
              <a:t>條件</a:t>
            </a:r>
            <a:r>
              <a:rPr lang="en-US" altLang="zh-TW" dirty="0"/>
              <a:t>):</a:t>
            </a:r>
          </a:p>
          <a:p>
            <a:pPr marL="0" indent="0">
              <a:buNone/>
            </a:pPr>
            <a:r>
              <a:rPr lang="en-US" altLang="zh-TW" dirty="0"/>
              <a:t>	code1 </a:t>
            </a:r>
          </a:p>
          <a:p>
            <a:pPr marL="0" indent="0">
              <a:buNone/>
            </a:pPr>
            <a:endParaRPr lang="en-US" altLang="zh-TW" dirty="0"/>
          </a:p>
          <a:p>
            <a:pPr marL="0" indent="0">
              <a:buNone/>
            </a:pPr>
            <a:endParaRPr lang="en-US" altLang="zh-TW" dirty="0"/>
          </a:p>
          <a:p>
            <a:pPr marL="0" indent="0">
              <a:buNone/>
            </a:pP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55</a:t>
            </a:fld>
            <a:endParaRPr lang="zh-TW" altLang="en-US"/>
          </a:p>
        </p:txBody>
      </p:sp>
    </p:spTree>
    <p:extLst>
      <p:ext uri="{BB962C8B-B14F-4D97-AF65-F5344CB8AC3E}">
        <p14:creationId xmlns:p14="http://schemas.microsoft.com/office/powerpoint/2010/main" val="49226386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7" y="1166018"/>
            <a:ext cx="8229600" cy="4525963"/>
          </a:xfrm>
        </p:spPr>
        <p:txBody>
          <a:bodyPr>
            <a:normAutofit fontScale="92500" lnSpcReduction="10000"/>
          </a:bodyPr>
          <a:lstStyle/>
          <a:p>
            <a:pPr marL="0" indent="0">
              <a:buNone/>
            </a:pPr>
            <a:r>
              <a:rPr lang="en-US" altLang="zh-TW" dirty="0"/>
              <a:t>Code:</a:t>
            </a:r>
          </a:p>
          <a:p>
            <a:pPr marL="0" indent="0">
              <a:buNone/>
            </a:pPr>
            <a:r>
              <a:rPr lang="en-US" altLang="zh-TW" dirty="0"/>
              <a:t>1. While </a:t>
            </a:r>
            <a:r>
              <a:rPr lang="zh-TW" altLang="en-US" dirty="0"/>
              <a:t>條件</a:t>
            </a:r>
            <a:r>
              <a:rPr lang="en-US" altLang="zh-TW" dirty="0"/>
              <a:t>:</a:t>
            </a:r>
          </a:p>
          <a:p>
            <a:pPr marL="0" indent="0">
              <a:buNone/>
            </a:pPr>
            <a:r>
              <a:rPr lang="en-US" altLang="zh-TW" dirty="0"/>
              <a:t>2.	code1</a:t>
            </a:r>
          </a:p>
          <a:p>
            <a:pPr marL="0" indent="0">
              <a:buNone/>
            </a:pPr>
            <a:r>
              <a:rPr lang="en-US" altLang="zh-TW" dirty="0"/>
              <a:t>3.</a:t>
            </a:r>
          </a:p>
          <a:p>
            <a:pPr marL="0" indent="0">
              <a:buNone/>
            </a:pPr>
            <a:endParaRPr lang="en-US" altLang="zh-TW" dirty="0"/>
          </a:p>
          <a:p>
            <a:pPr marL="0" indent="0">
              <a:buNone/>
            </a:pPr>
            <a:r>
              <a:rPr lang="en-US" altLang="zh-TW" dirty="0"/>
              <a:t>Step1:</a:t>
            </a:r>
            <a:r>
              <a:rPr lang="zh-TW" altLang="en-US" dirty="0"/>
              <a:t>檢查條件，如果有就跳到</a:t>
            </a:r>
            <a:r>
              <a:rPr lang="en-US" altLang="zh-TW" dirty="0"/>
              <a:t>Step2</a:t>
            </a:r>
            <a:r>
              <a:rPr lang="zh-TW" altLang="en-US" dirty="0"/>
              <a:t>，如果沒有就執行</a:t>
            </a:r>
            <a:r>
              <a:rPr lang="en-US" altLang="zh-TW" dirty="0"/>
              <a:t>Step3</a:t>
            </a:r>
          </a:p>
          <a:p>
            <a:pPr marL="0" indent="0">
              <a:buNone/>
            </a:pPr>
            <a:r>
              <a:rPr lang="en-US" altLang="zh-TW" dirty="0"/>
              <a:t>Step2:</a:t>
            </a:r>
            <a:r>
              <a:rPr lang="zh-TW" altLang="en-US" dirty="0"/>
              <a:t>執行完跳回</a:t>
            </a:r>
            <a:r>
              <a:rPr lang="en-US" altLang="zh-TW" dirty="0"/>
              <a:t>Step1</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56</a:t>
            </a:fld>
            <a:endParaRPr lang="zh-TW" altLang="en-US"/>
          </a:p>
        </p:txBody>
      </p:sp>
    </p:spTree>
    <p:extLst>
      <p:ext uri="{BB962C8B-B14F-4D97-AF65-F5344CB8AC3E}">
        <p14:creationId xmlns:p14="http://schemas.microsoft.com/office/powerpoint/2010/main" val="23602433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6" y="1166018"/>
            <a:ext cx="9177241" cy="4525963"/>
          </a:xfrm>
        </p:spPr>
        <p:txBody>
          <a:bodyPr>
            <a:normAutofit/>
          </a:bodyPr>
          <a:lstStyle/>
          <a:p>
            <a:pPr marL="0" indent="0">
              <a:buNone/>
            </a:pPr>
            <a:r>
              <a:rPr lang="zh-TW" altLang="en-US" b="1" dirty="0"/>
              <a:t>同上面練習題</a:t>
            </a:r>
            <a:r>
              <a:rPr lang="en-US" altLang="zh-TW" b="1" dirty="0"/>
              <a:t>-while</a:t>
            </a:r>
            <a:r>
              <a:rPr lang="zh-TW" altLang="en-US" b="1" dirty="0"/>
              <a:t>版本範例</a:t>
            </a:r>
            <a:r>
              <a:rPr lang="en-US" altLang="zh-TW" b="1" dirty="0"/>
              <a:t>:</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57</a:t>
            </a:fld>
            <a:endParaRPr lang="zh-TW" altLang="en-US"/>
          </a:p>
        </p:txBody>
      </p:sp>
      <p:pic>
        <p:nvPicPr>
          <p:cNvPr id="5" name="圖片 4"/>
          <p:cNvPicPr>
            <a:picLocks noChangeAspect="1"/>
          </p:cNvPicPr>
          <p:nvPr/>
        </p:nvPicPr>
        <p:blipFill>
          <a:blip r:embed="rId3"/>
          <a:stretch>
            <a:fillRect/>
          </a:stretch>
        </p:blipFill>
        <p:spPr>
          <a:xfrm>
            <a:off x="395536" y="1901455"/>
            <a:ext cx="4032448" cy="4454895"/>
          </a:xfrm>
          <a:prstGeom prst="rect">
            <a:avLst/>
          </a:prstGeom>
        </p:spPr>
      </p:pic>
    </p:spTree>
    <p:extLst>
      <p:ext uri="{BB962C8B-B14F-4D97-AF65-F5344CB8AC3E}">
        <p14:creationId xmlns:p14="http://schemas.microsoft.com/office/powerpoint/2010/main" val="360257127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6" y="1166018"/>
            <a:ext cx="9177241" cy="4525963"/>
          </a:xfrm>
        </p:spPr>
        <p:txBody>
          <a:bodyPr>
            <a:normAutofit fontScale="70000" lnSpcReduction="20000"/>
          </a:bodyPr>
          <a:lstStyle/>
          <a:p>
            <a:pPr marL="0" indent="0">
              <a:buNone/>
            </a:pPr>
            <a:r>
              <a:rPr lang="zh-TW" altLang="en-US" b="1" dirty="0"/>
              <a:t>練習</a:t>
            </a:r>
            <a:r>
              <a:rPr lang="en-US" altLang="zh-TW" b="1" dirty="0"/>
              <a:t>1:</a:t>
            </a:r>
          </a:p>
          <a:p>
            <a:r>
              <a:rPr lang="zh-TW" altLang="en-US" dirty="0"/>
              <a:t>題目描述：迴圈計算</a:t>
            </a:r>
          </a:p>
          <a:p>
            <a:r>
              <a:rPr lang="zh-TW" altLang="en-US" dirty="0"/>
              <a:t>設計一個程式，使用</a:t>
            </a:r>
            <a:r>
              <a:rPr lang="en-US" altLang="zh-TW" dirty="0"/>
              <a:t>while</a:t>
            </a:r>
            <a:r>
              <a:rPr lang="zh-TW" altLang="en-US" dirty="0"/>
              <a:t>迴圈計算一個正整數的每個位數的總和。</a:t>
            </a:r>
          </a:p>
          <a:p>
            <a:r>
              <a:rPr lang="zh-TW" altLang="en-US" dirty="0"/>
              <a:t>程式執行時，首先要求使用者輸入一個正整數。然後，程式將計算該整數的每個位數的總和。最後，程式輸出總和的值。</a:t>
            </a:r>
            <a:endParaRPr lang="en-US" altLang="zh-TW" dirty="0"/>
          </a:p>
          <a:p>
            <a:r>
              <a:rPr lang="zh-TW" altLang="en-US" b="1" dirty="0"/>
              <a:t>提示：可以使用取餘數（</a:t>
            </a:r>
            <a:r>
              <a:rPr lang="en-US" altLang="zh-TW" b="1" dirty="0"/>
              <a:t>%</a:t>
            </a:r>
            <a:r>
              <a:rPr lang="zh-TW" altLang="en-US" b="1" dirty="0"/>
              <a:t>）和整數除法（</a:t>
            </a:r>
            <a:r>
              <a:rPr lang="en-US" altLang="zh-TW" b="1" dirty="0"/>
              <a:t>//</a:t>
            </a:r>
            <a:r>
              <a:rPr lang="zh-TW" altLang="en-US" b="1" dirty="0"/>
              <a:t>）運算符來獲取每個位數。可以使用</a:t>
            </a:r>
            <a:r>
              <a:rPr lang="en-US" altLang="zh-TW" b="1" dirty="0"/>
              <a:t>while</a:t>
            </a:r>
            <a:r>
              <a:rPr lang="zh-TW" altLang="en-US" b="1" dirty="0"/>
              <a:t>迴圈來重複運算，直到整數為</a:t>
            </a:r>
            <a:r>
              <a:rPr lang="en-US" altLang="zh-TW" b="1" dirty="0"/>
              <a:t>0</a:t>
            </a:r>
            <a:r>
              <a:rPr lang="zh-TW" altLang="en-US" b="1" dirty="0"/>
              <a:t>。</a:t>
            </a:r>
          </a:p>
          <a:p>
            <a:pPr marL="0" indent="0">
              <a:buNone/>
            </a:pPr>
            <a:r>
              <a:rPr lang="zh-TW" altLang="en-US" dirty="0"/>
              <a:t>範例輸入：</a:t>
            </a:r>
            <a:endParaRPr lang="en-US" altLang="zh-TW" dirty="0"/>
          </a:p>
          <a:p>
            <a:pPr marL="0" indent="0">
              <a:buNone/>
            </a:pPr>
            <a:r>
              <a:rPr lang="zh-TW" altLang="en-US" dirty="0"/>
              <a:t>     請輸入一個正整數：</a:t>
            </a:r>
            <a:r>
              <a:rPr lang="en-US" altLang="zh-TW" dirty="0"/>
              <a:t>12345</a:t>
            </a:r>
          </a:p>
          <a:p>
            <a:pPr marL="0" indent="0">
              <a:buNone/>
            </a:pPr>
            <a:r>
              <a:rPr lang="zh-TW" altLang="en-US" dirty="0"/>
              <a:t>範例輸出：</a:t>
            </a:r>
            <a:endParaRPr lang="en-US" altLang="zh-TW" dirty="0"/>
          </a:p>
          <a:p>
            <a:pPr marL="0" indent="0">
              <a:buNone/>
            </a:pPr>
            <a:r>
              <a:rPr lang="zh-TW" altLang="en-US" dirty="0"/>
              <a:t>     總和：</a:t>
            </a:r>
            <a:r>
              <a:rPr lang="en-US" altLang="zh-TW" dirty="0"/>
              <a:t>15</a:t>
            </a:r>
          </a:p>
          <a:p>
            <a:pPr marL="0" indent="0">
              <a:buNone/>
            </a:pPr>
            <a:endParaRPr lang="en-US" altLang="zh-TW" dirty="0"/>
          </a:p>
          <a:p>
            <a:pPr marL="0" indent="0">
              <a:buNone/>
            </a:pPr>
            <a:endParaRPr lang="en-US" altLang="zh-TW" dirty="0"/>
          </a:p>
          <a:p>
            <a:pPr marL="0" indent="0">
              <a:buNone/>
            </a:pP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58</a:t>
            </a:fld>
            <a:endParaRPr lang="zh-TW" altLang="en-US"/>
          </a:p>
        </p:txBody>
      </p:sp>
    </p:spTree>
    <p:extLst>
      <p:ext uri="{BB962C8B-B14F-4D97-AF65-F5344CB8AC3E}">
        <p14:creationId xmlns:p14="http://schemas.microsoft.com/office/powerpoint/2010/main" val="7816551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7" y="1166018"/>
            <a:ext cx="8229600" cy="4525963"/>
          </a:xfrm>
        </p:spPr>
        <p:txBody>
          <a:bodyPr/>
          <a:lstStyle/>
          <a:p>
            <a:pPr marL="0" indent="0">
              <a:buNone/>
            </a:pPr>
            <a:r>
              <a:rPr lang="en-US" altLang="zh-TW" b="1" dirty="0"/>
              <a:t>While </a:t>
            </a:r>
            <a:r>
              <a:rPr lang="zh-TW" altLang="en-US" b="1" dirty="0"/>
              <a:t>跟 </a:t>
            </a:r>
            <a:r>
              <a:rPr lang="en-US" altLang="zh-TW" b="1" dirty="0"/>
              <a:t>For </a:t>
            </a:r>
            <a:r>
              <a:rPr lang="zh-TW" altLang="en-US" b="1" dirty="0"/>
              <a:t>都可使用的中斷指令</a:t>
            </a:r>
            <a:endParaRPr lang="en-US" altLang="zh-TW" b="1" dirty="0"/>
          </a:p>
          <a:p>
            <a:pPr marL="0" indent="0">
              <a:buNone/>
            </a:pPr>
            <a:r>
              <a:rPr lang="en-US" altLang="zh-TW" dirty="0"/>
              <a:t/>
            </a:r>
            <a:br>
              <a:rPr lang="en-US" altLang="zh-TW" dirty="0"/>
            </a:br>
            <a:r>
              <a:rPr lang="en-US" altLang="zh-TW" dirty="0">
                <a:solidFill>
                  <a:srgbClr val="FF0000"/>
                </a:solidFill>
              </a:rPr>
              <a:t>break </a:t>
            </a:r>
            <a:r>
              <a:rPr lang="zh-TW" altLang="en-US" dirty="0"/>
              <a:t>可直接破壞迴圈執行</a:t>
            </a:r>
            <a:endParaRPr lang="en-US" altLang="zh-TW" dirty="0"/>
          </a:p>
          <a:p>
            <a:pPr marL="0" indent="0">
              <a:buNone/>
            </a:pPr>
            <a:r>
              <a:rPr lang="en-US" altLang="zh-TW" dirty="0">
                <a:solidFill>
                  <a:srgbClr val="FF0000"/>
                </a:solidFill>
              </a:rPr>
              <a:t>continue</a:t>
            </a:r>
            <a:r>
              <a:rPr lang="en-US" altLang="zh-TW" dirty="0"/>
              <a:t> </a:t>
            </a:r>
            <a:r>
              <a:rPr lang="zh-TW" altLang="en-US" dirty="0"/>
              <a:t>可直接跳過這次迴圈執行，執行下次迴圈</a:t>
            </a:r>
            <a:endParaRPr lang="en-US" altLang="zh-TW" dirty="0"/>
          </a:p>
          <a:p>
            <a:pPr marL="0" indent="0">
              <a:buNone/>
            </a:pPr>
            <a:endParaRPr lang="en-US" altLang="zh-TW" dirty="0"/>
          </a:p>
          <a:p>
            <a:pPr marL="0" indent="0">
              <a:buNone/>
            </a:pPr>
            <a:endParaRPr lang="en-US" altLang="zh-TW" dirty="0"/>
          </a:p>
          <a:p>
            <a:pPr marL="0" indent="0">
              <a:buNone/>
            </a:pP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59</a:t>
            </a:fld>
            <a:endParaRPr lang="zh-TW" altLang="en-US"/>
          </a:p>
        </p:txBody>
      </p:sp>
    </p:spTree>
    <p:extLst>
      <p:ext uri="{BB962C8B-B14F-4D97-AF65-F5344CB8AC3E}">
        <p14:creationId xmlns:p14="http://schemas.microsoft.com/office/powerpoint/2010/main" val="1502624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err="1"/>
              <a:t>Codeforces</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6</a:t>
            </a:fld>
            <a:endParaRPr lang="zh-TW" altLang="en-US"/>
          </a:p>
        </p:txBody>
      </p:sp>
      <p:sp>
        <p:nvSpPr>
          <p:cNvPr id="4" name="文字方塊 3"/>
          <p:cNvSpPr txBox="1"/>
          <p:nvPr/>
        </p:nvSpPr>
        <p:spPr>
          <a:xfrm>
            <a:off x="298893" y="855401"/>
            <a:ext cx="184731" cy="553998"/>
          </a:xfrm>
          <a:prstGeom prst="rect">
            <a:avLst/>
          </a:prstGeom>
          <a:noFill/>
        </p:spPr>
        <p:txBody>
          <a:bodyPr wrap="none" rtlCol="0">
            <a:spAutoFit/>
          </a:bodyPr>
          <a:lstStyle/>
          <a:p>
            <a:endParaRPr lang="zh-TW" altLang="en-US" sz="3000" dirty="0">
              <a:latin typeface="+mj-ea"/>
              <a:ea typeface="+mj-ea"/>
            </a:endParaRPr>
          </a:p>
        </p:txBody>
      </p:sp>
      <p:sp>
        <p:nvSpPr>
          <p:cNvPr id="6" name="文字方塊 5"/>
          <p:cNvSpPr txBox="1"/>
          <p:nvPr/>
        </p:nvSpPr>
        <p:spPr>
          <a:xfrm>
            <a:off x="187560" y="977103"/>
            <a:ext cx="5371342" cy="553998"/>
          </a:xfrm>
          <a:prstGeom prst="rect">
            <a:avLst/>
          </a:prstGeom>
          <a:noFill/>
        </p:spPr>
        <p:txBody>
          <a:bodyPr wrap="none" rtlCol="0">
            <a:spAutoFit/>
          </a:bodyPr>
          <a:lstStyle/>
          <a:p>
            <a:r>
              <a:rPr lang="en-US" altLang="zh-TW" sz="3000" b="1" dirty="0">
                <a:latin typeface="+mj-ea"/>
                <a:ea typeface="+mj-ea"/>
              </a:rPr>
              <a:t>How to use Groups function</a:t>
            </a:r>
            <a:endParaRPr lang="zh-TW" altLang="en-US" sz="3000" b="1" dirty="0">
              <a:latin typeface="+mj-ea"/>
              <a:ea typeface="+mj-ea"/>
            </a:endParaRPr>
          </a:p>
        </p:txBody>
      </p:sp>
      <p:sp>
        <p:nvSpPr>
          <p:cNvPr id="8" name="內容版面配置區 2"/>
          <p:cNvSpPr>
            <a:spLocks noGrp="1"/>
          </p:cNvSpPr>
          <p:nvPr>
            <p:ph idx="1"/>
          </p:nvPr>
        </p:nvSpPr>
        <p:spPr>
          <a:xfrm>
            <a:off x="332069" y="1830387"/>
            <a:ext cx="8525576" cy="4525963"/>
          </a:xfrm>
        </p:spPr>
        <p:txBody>
          <a:bodyPr>
            <a:normAutofit/>
          </a:bodyPr>
          <a:lstStyle/>
          <a:p>
            <a:pPr marL="0" indent="0">
              <a:buNone/>
            </a:pPr>
            <a:r>
              <a:rPr lang="en-US" altLang="zh-TW" dirty="0"/>
              <a:t>Step 1:</a:t>
            </a:r>
            <a:r>
              <a:rPr lang="zh-TW" altLang="en-US" dirty="0"/>
              <a:t>進入</a:t>
            </a:r>
            <a:r>
              <a:rPr lang="en-US" altLang="zh-TW" dirty="0"/>
              <a:t>Groups</a:t>
            </a:r>
            <a:r>
              <a:rPr lang="zh-TW" altLang="en-US" dirty="0"/>
              <a:t>比賽</a:t>
            </a:r>
            <a:endParaRPr lang="en-US" altLang="zh-TW" dirty="0"/>
          </a:p>
          <a:p>
            <a:pPr marL="0" indent="0">
              <a:buNone/>
            </a:pPr>
            <a:endParaRPr lang="en-US" altLang="zh-TW" dirty="0">
              <a:solidFill>
                <a:srgbClr val="FF0000"/>
              </a:solidFill>
            </a:endParaRPr>
          </a:p>
          <a:p>
            <a:pPr marL="0" indent="0">
              <a:buNone/>
            </a:pPr>
            <a:r>
              <a:rPr lang="zh-TW" altLang="en-US" dirty="0">
                <a:solidFill>
                  <a:srgbClr val="FF0000"/>
                </a:solidFill>
              </a:rPr>
              <a:t>註</a:t>
            </a:r>
            <a:r>
              <a:rPr lang="en-US" altLang="zh-TW" dirty="0">
                <a:solidFill>
                  <a:srgbClr val="FF0000"/>
                </a:solidFill>
              </a:rPr>
              <a:t>:</a:t>
            </a:r>
            <a:r>
              <a:rPr lang="zh-TW" altLang="en-US" dirty="0">
                <a:solidFill>
                  <a:srgbClr val="FF0000"/>
                </a:solidFill>
              </a:rPr>
              <a:t>若沒法上傳程式碼，請參考下一頁</a:t>
            </a:r>
            <a:r>
              <a:rPr lang="en-US" altLang="zh-TW" dirty="0"/>
              <a:t/>
            </a:r>
            <a:br>
              <a:rPr lang="en-US" altLang="zh-TW" dirty="0"/>
            </a:br>
            <a:endParaRPr lang="en-US" altLang="zh-TW" dirty="0"/>
          </a:p>
        </p:txBody>
      </p:sp>
      <p:pic>
        <p:nvPicPr>
          <p:cNvPr id="3" name="圖片 2"/>
          <p:cNvPicPr>
            <a:picLocks noChangeAspect="1"/>
          </p:cNvPicPr>
          <p:nvPr/>
        </p:nvPicPr>
        <p:blipFill>
          <a:blip r:embed="rId2"/>
          <a:stretch>
            <a:fillRect/>
          </a:stretch>
        </p:blipFill>
        <p:spPr>
          <a:xfrm>
            <a:off x="332069" y="3937213"/>
            <a:ext cx="6688203" cy="2419137"/>
          </a:xfrm>
          <a:prstGeom prst="rect">
            <a:avLst/>
          </a:prstGeom>
        </p:spPr>
      </p:pic>
    </p:spTree>
    <p:extLst>
      <p:ext uri="{BB962C8B-B14F-4D97-AF65-F5344CB8AC3E}">
        <p14:creationId xmlns:p14="http://schemas.microsoft.com/office/powerpoint/2010/main" val="180970272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while Basic</a:t>
            </a:r>
            <a:endParaRPr lang="zh-TW" altLang="en-US" dirty="0"/>
          </a:p>
        </p:txBody>
      </p:sp>
      <p:sp>
        <p:nvSpPr>
          <p:cNvPr id="3" name="內容版面配置區 2"/>
          <p:cNvSpPr>
            <a:spLocks noGrp="1"/>
          </p:cNvSpPr>
          <p:nvPr>
            <p:ph idx="1"/>
          </p:nvPr>
        </p:nvSpPr>
        <p:spPr>
          <a:xfrm>
            <a:off x="147287" y="1166018"/>
            <a:ext cx="8229600" cy="4525963"/>
          </a:xfrm>
        </p:spPr>
        <p:txBody>
          <a:bodyPr/>
          <a:lstStyle/>
          <a:p>
            <a:pPr marL="0" indent="0">
              <a:buNone/>
            </a:pPr>
            <a:r>
              <a:rPr lang="en-US" altLang="zh-TW" b="1" dirty="0"/>
              <a:t>break </a:t>
            </a:r>
            <a:r>
              <a:rPr lang="zh-TW" altLang="en-US" b="1" dirty="0"/>
              <a:t>可直接破壞迴圈執行</a:t>
            </a:r>
            <a:endParaRPr lang="en-US" altLang="zh-TW" b="1" dirty="0"/>
          </a:p>
          <a:p>
            <a:pPr marL="0" indent="0">
              <a:buNone/>
            </a:pPr>
            <a:endParaRPr lang="en-US" altLang="zh-TW" dirty="0"/>
          </a:p>
          <a:p>
            <a:pPr marL="0" indent="0">
              <a:buNone/>
            </a:pPr>
            <a:endParaRPr lang="en-US" altLang="zh-TW" dirty="0"/>
          </a:p>
          <a:p>
            <a:pPr marL="0" indent="0">
              <a:buNone/>
            </a:pPr>
            <a:endParaRPr lang="en-US" altLang="zh-TW" dirty="0">
              <a:solidFill>
                <a:srgbClr val="FF0000"/>
              </a:solidFill>
            </a:endParaRPr>
          </a:p>
        </p:txBody>
      </p:sp>
      <p:pic>
        <p:nvPicPr>
          <p:cNvPr id="4" name="圖片 3"/>
          <p:cNvPicPr>
            <a:picLocks noChangeAspect="1"/>
          </p:cNvPicPr>
          <p:nvPr/>
        </p:nvPicPr>
        <p:blipFill>
          <a:blip r:embed="rId2"/>
          <a:stretch>
            <a:fillRect/>
          </a:stretch>
        </p:blipFill>
        <p:spPr>
          <a:xfrm>
            <a:off x="208369" y="1916832"/>
            <a:ext cx="4000483" cy="2325862"/>
          </a:xfrm>
          <a:prstGeom prst="rect">
            <a:avLst/>
          </a:prstGeom>
        </p:spPr>
      </p:pic>
      <p:pic>
        <p:nvPicPr>
          <p:cNvPr id="5" name="圖片 4"/>
          <p:cNvPicPr>
            <a:picLocks noChangeAspect="1"/>
          </p:cNvPicPr>
          <p:nvPr/>
        </p:nvPicPr>
        <p:blipFill>
          <a:blip r:embed="rId3"/>
          <a:stretch>
            <a:fillRect/>
          </a:stretch>
        </p:blipFill>
        <p:spPr>
          <a:xfrm>
            <a:off x="208369" y="4365104"/>
            <a:ext cx="4248743" cy="2391109"/>
          </a:xfrm>
          <a:prstGeom prst="rect">
            <a:avLst/>
          </a:prstGeom>
        </p:spPr>
      </p:pic>
      <p:sp>
        <p:nvSpPr>
          <p:cNvPr id="6" name="投影片編號版面配置區 5"/>
          <p:cNvSpPr>
            <a:spLocks noGrp="1"/>
          </p:cNvSpPr>
          <p:nvPr>
            <p:ph type="sldNum" sz="quarter" idx="12"/>
          </p:nvPr>
        </p:nvSpPr>
        <p:spPr/>
        <p:txBody>
          <a:bodyPr/>
          <a:lstStyle/>
          <a:p>
            <a:fld id="{91158461-0285-4965-AF1E-FACC7B0CCAF7}" type="slidenum">
              <a:rPr lang="zh-TW" altLang="en-US" smtClean="0"/>
              <a:t>60</a:t>
            </a:fld>
            <a:endParaRPr lang="zh-TW" altLang="en-US"/>
          </a:p>
        </p:txBody>
      </p:sp>
      <p:pic>
        <p:nvPicPr>
          <p:cNvPr id="2050" name="Picture 2" descr="壊している人のイラスト（棒人間）"/>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4048" y="3410703"/>
            <a:ext cx="3810000" cy="3086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9492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while Basic</a:t>
            </a:r>
            <a:endParaRPr lang="zh-TW" altLang="en-US" dirty="0"/>
          </a:p>
        </p:txBody>
      </p:sp>
      <p:sp>
        <p:nvSpPr>
          <p:cNvPr id="3" name="內容版面配置區 2"/>
          <p:cNvSpPr>
            <a:spLocks noGrp="1"/>
          </p:cNvSpPr>
          <p:nvPr>
            <p:ph idx="1"/>
          </p:nvPr>
        </p:nvSpPr>
        <p:spPr>
          <a:xfrm>
            <a:off x="147287" y="1166018"/>
            <a:ext cx="8229600" cy="4525963"/>
          </a:xfrm>
        </p:spPr>
        <p:txBody>
          <a:bodyPr/>
          <a:lstStyle/>
          <a:p>
            <a:pPr marL="0" indent="0">
              <a:buNone/>
            </a:pPr>
            <a:r>
              <a:rPr lang="en-US" altLang="zh-TW" b="1" dirty="0"/>
              <a:t>continue </a:t>
            </a:r>
            <a:r>
              <a:rPr lang="zh-TW" altLang="en-US" b="1" dirty="0"/>
              <a:t>可直接跳過這次迴圈執行，執行下次迴圈</a:t>
            </a:r>
            <a:endParaRPr lang="en-US" altLang="zh-TW" b="1" dirty="0"/>
          </a:p>
          <a:p>
            <a:pPr marL="0" indent="0">
              <a:buNone/>
            </a:pPr>
            <a:endParaRPr lang="en-US" altLang="zh-TW" dirty="0"/>
          </a:p>
          <a:p>
            <a:pPr marL="0" indent="0">
              <a:buNone/>
            </a:pPr>
            <a:endParaRPr lang="en-US" altLang="zh-TW" dirty="0"/>
          </a:p>
          <a:p>
            <a:pPr marL="0" indent="0">
              <a:buNone/>
            </a:pPr>
            <a:endParaRPr lang="en-US" altLang="zh-TW" dirty="0">
              <a:solidFill>
                <a:srgbClr val="FF0000"/>
              </a:solidFill>
            </a:endParaRPr>
          </a:p>
        </p:txBody>
      </p:sp>
      <p:pic>
        <p:nvPicPr>
          <p:cNvPr id="6" name="圖片 5"/>
          <p:cNvPicPr>
            <a:picLocks noChangeAspect="1"/>
          </p:cNvPicPr>
          <p:nvPr/>
        </p:nvPicPr>
        <p:blipFill>
          <a:blip r:embed="rId2"/>
          <a:stretch>
            <a:fillRect/>
          </a:stretch>
        </p:blipFill>
        <p:spPr>
          <a:xfrm>
            <a:off x="4860032" y="1916832"/>
            <a:ext cx="3767666" cy="2102555"/>
          </a:xfrm>
          <a:prstGeom prst="rect">
            <a:avLst/>
          </a:prstGeom>
        </p:spPr>
      </p:pic>
      <p:pic>
        <p:nvPicPr>
          <p:cNvPr id="7" name="圖片 6"/>
          <p:cNvPicPr>
            <a:picLocks noChangeAspect="1"/>
          </p:cNvPicPr>
          <p:nvPr/>
        </p:nvPicPr>
        <p:blipFill>
          <a:blip r:embed="rId3"/>
          <a:stretch>
            <a:fillRect/>
          </a:stretch>
        </p:blipFill>
        <p:spPr>
          <a:xfrm>
            <a:off x="3883355" y="4272558"/>
            <a:ext cx="4770370" cy="1541833"/>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61</a:t>
            </a:fld>
            <a:endParaRPr lang="zh-TW" altLang="en-US"/>
          </a:p>
        </p:txBody>
      </p:sp>
    </p:spTree>
    <p:extLst>
      <p:ext uri="{BB962C8B-B14F-4D97-AF65-F5344CB8AC3E}">
        <p14:creationId xmlns:p14="http://schemas.microsoft.com/office/powerpoint/2010/main" val="37894498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6" y="1166018"/>
            <a:ext cx="9177241" cy="4525963"/>
          </a:xfrm>
        </p:spPr>
        <p:txBody>
          <a:bodyPr>
            <a:normAutofit fontScale="70000" lnSpcReduction="20000"/>
          </a:bodyPr>
          <a:lstStyle/>
          <a:p>
            <a:pPr marL="0" indent="0">
              <a:buNone/>
            </a:pPr>
            <a:r>
              <a:rPr lang="zh-TW" altLang="en-US" b="1" dirty="0"/>
              <a:t>練習</a:t>
            </a:r>
            <a:r>
              <a:rPr lang="en-US" altLang="zh-TW" b="1" dirty="0"/>
              <a:t>1:</a:t>
            </a:r>
          </a:p>
          <a:p>
            <a:r>
              <a:rPr lang="zh-TW" altLang="en-US" dirty="0"/>
              <a:t>題目描述：奇數和計算</a:t>
            </a:r>
          </a:p>
          <a:p>
            <a:r>
              <a:rPr lang="zh-TW" altLang="en-US" dirty="0"/>
              <a:t>設計一個程式，使用迴圈計算從</a:t>
            </a:r>
            <a:r>
              <a:rPr lang="en-US" altLang="zh-TW" dirty="0"/>
              <a:t>1</a:t>
            </a:r>
            <a:r>
              <a:rPr lang="zh-TW" altLang="en-US" dirty="0"/>
              <a:t>到</a:t>
            </a:r>
            <a:r>
              <a:rPr lang="en-US" altLang="zh-TW" dirty="0"/>
              <a:t>50</a:t>
            </a:r>
            <a:r>
              <a:rPr lang="zh-TW" altLang="en-US" dirty="0"/>
              <a:t>之間的所有奇數的總和，但遇到能被</a:t>
            </a:r>
            <a:r>
              <a:rPr lang="en-US" altLang="zh-TW" dirty="0"/>
              <a:t>7</a:t>
            </a:r>
            <a:r>
              <a:rPr lang="zh-TW" altLang="en-US" dirty="0"/>
              <a:t>整除的數字時跳過該數字的計算，並繼續計算下一個數字。</a:t>
            </a:r>
          </a:p>
          <a:p>
            <a:r>
              <a:rPr lang="zh-TW" altLang="en-US" dirty="0"/>
              <a:t>程式執行時，將運行迴圈從</a:t>
            </a:r>
            <a:r>
              <a:rPr lang="en-US" altLang="zh-TW" dirty="0"/>
              <a:t>1</a:t>
            </a:r>
            <a:r>
              <a:rPr lang="zh-TW" altLang="en-US" dirty="0"/>
              <a:t>到</a:t>
            </a:r>
            <a:r>
              <a:rPr lang="en-US" altLang="zh-TW" dirty="0"/>
              <a:t>50</a:t>
            </a:r>
            <a:r>
              <a:rPr lang="zh-TW" altLang="en-US" dirty="0"/>
              <a:t>，對每個奇數執行以下操作：</a:t>
            </a:r>
          </a:p>
          <a:p>
            <a:r>
              <a:rPr lang="zh-TW" altLang="en-US" dirty="0"/>
              <a:t>如果該數字能被</a:t>
            </a:r>
            <a:r>
              <a:rPr lang="en-US" altLang="zh-TW" dirty="0"/>
              <a:t>7</a:t>
            </a:r>
            <a:r>
              <a:rPr lang="zh-TW" altLang="en-US" dirty="0"/>
              <a:t>整除，則跳過該數字的計算，繼續下一個數字。</a:t>
            </a:r>
          </a:p>
          <a:p>
            <a:r>
              <a:rPr lang="zh-TW" altLang="en-US" dirty="0"/>
              <a:t>如果該數字不能被</a:t>
            </a:r>
            <a:r>
              <a:rPr lang="en-US" altLang="zh-TW" dirty="0"/>
              <a:t>7</a:t>
            </a:r>
            <a:r>
              <a:rPr lang="zh-TW" altLang="en-US" dirty="0"/>
              <a:t>整除，則將其加到總和中。</a:t>
            </a:r>
            <a:endParaRPr lang="en-US" altLang="zh-TW" dirty="0"/>
          </a:p>
          <a:p>
            <a:r>
              <a:rPr lang="zh-TW" altLang="en-US" b="1" dirty="0"/>
              <a:t>可以使用</a:t>
            </a:r>
            <a:r>
              <a:rPr lang="en-US" altLang="zh-TW" b="1" dirty="0"/>
              <a:t>while or for</a:t>
            </a:r>
            <a:endParaRPr lang="zh-TW" altLang="en-US" b="1" dirty="0"/>
          </a:p>
          <a:p>
            <a:pPr marL="0" indent="0">
              <a:buNone/>
            </a:pPr>
            <a:r>
              <a:rPr lang="zh-TW" altLang="en-US" dirty="0"/>
              <a:t>範例輸出：</a:t>
            </a:r>
            <a:endParaRPr lang="en-US" altLang="zh-TW" dirty="0"/>
          </a:p>
          <a:p>
            <a:pPr marL="0" indent="0">
              <a:buNone/>
            </a:pPr>
            <a:r>
              <a:rPr lang="en-US" altLang="zh-TW" dirty="0"/>
              <a:t>	</a:t>
            </a:r>
            <a:r>
              <a:rPr lang="zh-TW" altLang="en-US" dirty="0"/>
              <a:t>總和：</a:t>
            </a:r>
            <a:r>
              <a:rPr lang="en-US" altLang="zh-TW" dirty="0"/>
              <a:t>513</a:t>
            </a:r>
          </a:p>
          <a:p>
            <a:pPr marL="0" indent="0">
              <a:buNone/>
            </a:pPr>
            <a:endParaRPr lang="en-US" altLang="zh-TW" dirty="0"/>
          </a:p>
          <a:p>
            <a:pPr marL="0" indent="0">
              <a:buNone/>
            </a:pPr>
            <a:endParaRPr lang="en-US" altLang="zh-TW" dirty="0"/>
          </a:p>
          <a:p>
            <a:pPr marL="0" indent="0">
              <a:buNone/>
            </a:pP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62</a:t>
            </a:fld>
            <a:endParaRPr lang="zh-TW" altLang="en-US"/>
          </a:p>
        </p:txBody>
      </p:sp>
    </p:spTree>
    <p:extLst>
      <p:ext uri="{BB962C8B-B14F-4D97-AF65-F5344CB8AC3E}">
        <p14:creationId xmlns:p14="http://schemas.microsoft.com/office/powerpoint/2010/main" val="308976570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6" y="1166018"/>
            <a:ext cx="9177241" cy="4525963"/>
          </a:xfrm>
        </p:spPr>
        <p:txBody>
          <a:bodyPr>
            <a:normAutofit fontScale="55000" lnSpcReduction="20000"/>
          </a:bodyPr>
          <a:lstStyle/>
          <a:p>
            <a:pPr marL="0" indent="0">
              <a:buNone/>
            </a:pPr>
            <a:r>
              <a:rPr lang="zh-TW" altLang="en-US" b="1" dirty="0"/>
              <a:t>練習</a:t>
            </a:r>
            <a:r>
              <a:rPr lang="en-US" altLang="zh-TW" b="1" dirty="0"/>
              <a:t>2:</a:t>
            </a:r>
          </a:p>
          <a:p>
            <a:r>
              <a:rPr lang="zh-TW" altLang="en-US" dirty="0"/>
              <a:t>題目描述：奇數和</a:t>
            </a:r>
            <a:r>
              <a:rPr lang="en-US" altLang="zh-TW" dirty="0"/>
              <a:t>+</a:t>
            </a:r>
            <a:r>
              <a:rPr lang="zh-TW" altLang="en-US" dirty="0"/>
              <a:t>偶數和 計算計算</a:t>
            </a:r>
          </a:p>
          <a:p>
            <a:r>
              <a:rPr lang="zh-TW" altLang="en-US" dirty="0"/>
              <a:t>設計一個程式，使用迴圈計算從</a:t>
            </a:r>
            <a:r>
              <a:rPr lang="en-US" altLang="zh-TW" dirty="0"/>
              <a:t>1</a:t>
            </a:r>
            <a:r>
              <a:rPr lang="zh-TW" altLang="en-US" dirty="0"/>
              <a:t>到</a:t>
            </a:r>
            <a:r>
              <a:rPr lang="en-US" altLang="zh-TW" dirty="0"/>
              <a:t>n</a:t>
            </a:r>
            <a:r>
              <a:rPr lang="zh-TW" altLang="en-US" dirty="0"/>
              <a:t>之間的所有奇數的總和，但遇到能被</a:t>
            </a:r>
            <a:r>
              <a:rPr lang="en-US" altLang="zh-TW" dirty="0"/>
              <a:t>7</a:t>
            </a:r>
            <a:r>
              <a:rPr lang="zh-TW" altLang="en-US" dirty="0"/>
              <a:t>整除的數字時跳過該數字的計算，並繼續計算下一個數字。</a:t>
            </a:r>
          </a:p>
          <a:p>
            <a:r>
              <a:rPr lang="zh-TW" altLang="en-US" dirty="0"/>
              <a:t>程式執行時，將運行迴圈從</a:t>
            </a:r>
            <a:r>
              <a:rPr lang="en-US" altLang="zh-TW" dirty="0"/>
              <a:t>1</a:t>
            </a:r>
            <a:r>
              <a:rPr lang="zh-TW" altLang="en-US" dirty="0"/>
              <a:t>到</a:t>
            </a:r>
            <a:r>
              <a:rPr lang="en-US" altLang="zh-TW" dirty="0"/>
              <a:t>50</a:t>
            </a:r>
            <a:r>
              <a:rPr lang="zh-TW" altLang="en-US" dirty="0"/>
              <a:t>，對每個奇數執行以下操作：</a:t>
            </a:r>
          </a:p>
          <a:p>
            <a:r>
              <a:rPr lang="zh-TW" altLang="en-US" dirty="0"/>
              <a:t>如果該數字能被</a:t>
            </a:r>
            <a:r>
              <a:rPr lang="en-US" altLang="zh-TW" dirty="0"/>
              <a:t>7</a:t>
            </a:r>
            <a:r>
              <a:rPr lang="zh-TW" altLang="en-US" dirty="0"/>
              <a:t>整除，則跳過該數字的計算，繼續下一個數字。</a:t>
            </a:r>
          </a:p>
          <a:p>
            <a:r>
              <a:rPr lang="zh-TW" altLang="en-US" dirty="0"/>
              <a:t>如果該數字不能被</a:t>
            </a:r>
            <a:r>
              <a:rPr lang="en-US" altLang="zh-TW" dirty="0"/>
              <a:t>7</a:t>
            </a:r>
            <a:r>
              <a:rPr lang="zh-TW" altLang="en-US" dirty="0"/>
              <a:t>整除，則將其加到總和中。</a:t>
            </a:r>
            <a:endParaRPr lang="en-US" altLang="zh-TW" dirty="0"/>
          </a:p>
          <a:p>
            <a:r>
              <a:rPr lang="zh-TW" altLang="en-US" dirty="0"/>
              <a:t>如果超過</a:t>
            </a:r>
            <a:r>
              <a:rPr lang="en-US" altLang="zh-TW" dirty="0"/>
              <a:t>100</a:t>
            </a:r>
            <a:r>
              <a:rPr lang="zh-TW" altLang="en-US" dirty="0"/>
              <a:t>不計算</a:t>
            </a:r>
            <a:endParaRPr lang="en-US" altLang="zh-TW" dirty="0"/>
          </a:p>
          <a:p>
            <a:r>
              <a:rPr lang="zh-TW" altLang="en-US" b="1" dirty="0"/>
              <a:t>可以使用</a:t>
            </a:r>
            <a:r>
              <a:rPr lang="en-US" altLang="zh-TW" b="1" dirty="0"/>
              <a:t>while or for</a:t>
            </a:r>
          </a:p>
          <a:p>
            <a:pPr marL="0" indent="0">
              <a:buNone/>
            </a:pPr>
            <a:r>
              <a:rPr lang="zh-TW" altLang="en-US" dirty="0"/>
              <a:t>範例輸入</a:t>
            </a:r>
            <a:r>
              <a:rPr lang="en-US" altLang="zh-TW" dirty="0"/>
              <a:t>:</a:t>
            </a:r>
          </a:p>
          <a:p>
            <a:pPr marL="0" indent="0">
              <a:buNone/>
            </a:pPr>
            <a:r>
              <a:rPr lang="en-US" altLang="zh-TW" b="1" dirty="0"/>
              <a:t>	</a:t>
            </a:r>
            <a:r>
              <a:rPr lang="zh-TW" altLang="en-US" dirty="0"/>
              <a:t>請輸入一個正整數 </a:t>
            </a:r>
            <a:r>
              <a:rPr lang="en-US" altLang="zh-TW" dirty="0"/>
              <a:t>n</a:t>
            </a:r>
            <a:r>
              <a:rPr lang="zh-TW" altLang="en-US" dirty="0"/>
              <a:t>：</a:t>
            </a:r>
            <a:r>
              <a:rPr lang="en-US" altLang="zh-TW" dirty="0"/>
              <a:t>200</a:t>
            </a:r>
            <a:endParaRPr lang="zh-TW" altLang="en-US" dirty="0"/>
          </a:p>
          <a:p>
            <a:pPr marL="0" indent="0">
              <a:buNone/>
            </a:pPr>
            <a:r>
              <a:rPr lang="zh-TW" altLang="en-US" dirty="0"/>
              <a:t>範例輸出：</a:t>
            </a:r>
            <a:endParaRPr lang="en-US" altLang="zh-TW" dirty="0"/>
          </a:p>
          <a:p>
            <a:pPr marL="0" indent="0">
              <a:buNone/>
            </a:pPr>
            <a:r>
              <a:rPr lang="en-US" altLang="zh-TW" dirty="0"/>
              <a:t>	</a:t>
            </a:r>
            <a:r>
              <a:rPr lang="zh-TW" altLang="en-US" dirty="0"/>
              <a:t>奇數總和： </a:t>
            </a:r>
            <a:r>
              <a:rPr lang="en-US" altLang="zh-TW" dirty="0"/>
              <a:t>2157</a:t>
            </a:r>
          </a:p>
          <a:p>
            <a:pPr marL="0" indent="0">
              <a:buNone/>
            </a:pPr>
            <a:r>
              <a:rPr lang="en-US" altLang="zh-TW" dirty="0"/>
              <a:t>	</a:t>
            </a:r>
            <a:r>
              <a:rPr lang="zh-TW" altLang="en-US" dirty="0"/>
              <a:t>偶數總和： </a:t>
            </a:r>
            <a:r>
              <a:rPr lang="en-US" altLang="zh-TW" dirty="0"/>
              <a:t>2550</a:t>
            </a:r>
          </a:p>
          <a:p>
            <a:pPr marL="0" indent="0">
              <a:buNone/>
            </a:pP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63</a:t>
            </a:fld>
            <a:endParaRPr lang="zh-TW" altLang="en-US"/>
          </a:p>
        </p:txBody>
      </p:sp>
    </p:spTree>
    <p:extLst>
      <p:ext uri="{BB962C8B-B14F-4D97-AF65-F5344CB8AC3E}">
        <p14:creationId xmlns:p14="http://schemas.microsoft.com/office/powerpoint/2010/main" val="217343219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6" y="1166018"/>
            <a:ext cx="9177241" cy="4525963"/>
          </a:xfrm>
        </p:spPr>
        <p:txBody>
          <a:bodyPr/>
          <a:lstStyle/>
          <a:p>
            <a:pPr marL="0" indent="0">
              <a:buNone/>
            </a:pPr>
            <a:r>
              <a:rPr lang="zh-TW" altLang="en-US" sz="3200" b="1" dirty="0"/>
              <a:t>練習</a:t>
            </a:r>
            <a:r>
              <a:rPr lang="en-US" altLang="zh-TW" sz="3200" b="1" dirty="0"/>
              <a:t>3:</a:t>
            </a:r>
            <a:r>
              <a:rPr lang="zh-TW" altLang="en-US" sz="3200" b="1" dirty="0"/>
              <a:t> </a:t>
            </a:r>
            <a:endParaRPr lang="en-US" altLang="zh-TW" sz="3200" b="1" dirty="0"/>
          </a:p>
          <a:p>
            <a:pPr marL="0" indent="0">
              <a:buNone/>
            </a:pPr>
            <a:r>
              <a:rPr lang="zh-TW" altLang="en-US" sz="3200" dirty="0"/>
              <a:t>請使用輾轉相除法使用</a:t>
            </a:r>
            <a:r>
              <a:rPr lang="en-US" altLang="zh-TW" sz="3200" dirty="0"/>
              <a:t>while</a:t>
            </a:r>
            <a:r>
              <a:rPr lang="zh-TW" altLang="en-US" sz="3200" dirty="0"/>
              <a:t>進行實作，輸出最大公因數</a:t>
            </a:r>
            <a:endParaRPr lang="en-US" altLang="zh-TW" sz="3200" dirty="0">
              <a:solidFill>
                <a:srgbClr val="FF0000"/>
              </a:solidFill>
            </a:endParaRPr>
          </a:p>
          <a:p>
            <a:pPr marL="0" indent="0">
              <a:buNone/>
            </a:pPr>
            <a:endParaRPr lang="en-US" altLang="zh-TW" sz="3200" dirty="0">
              <a:solidFill>
                <a:srgbClr val="FF0000"/>
              </a:solidFill>
            </a:endParaRPr>
          </a:p>
          <a:p>
            <a:pPr marL="0" indent="0">
              <a:buNone/>
            </a:pPr>
            <a:r>
              <a:rPr lang="en-US" altLang="zh-TW" sz="3200" dirty="0">
                <a:solidFill>
                  <a:srgbClr val="FF0000"/>
                </a:solidFill>
              </a:rPr>
              <a:t>							</a:t>
            </a:r>
            <a:endParaRPr lang="en-US" altLang="zh-TW" dirty="0">
              <a:solidFill>
                <a:srgbClr val="FF0000"/>
              </a:solidFill>
            </a:endParaRPr>
          </a:p>
        </p:txBody>
      </p:sp>
      <p:pic>
        <p:nvPicPr>
          <p:cNvPr id="2050" name="Picture 2" descr="輾轉相除法| C++與演算法"/>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8184" y="2780928"/>
            <a:ext cx="2495550" cy="21431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輾轉相除:簡介,算法內容,算法證明,代碼,_中文百科全書"/>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7864" y="2487550"/>
            <a:ext cx="2695763" cy="2585864"/>
          </a:xfrm>
          <a:prstGeom prst="rect">
            <a:avLst/>
          </a:prstGeom>
          <a:noFill/>
          <a:extLst>
            <a:ext uri="{909E8E84-426E-40DD-AFC4-6F175D3DCCD1}">
              <a14:hiddenFill xmlns:a14="http://schemas.microsoft.com/office/drawing/2010/main">
                <a:solidFill>
                  <a:srgbClr val="FFFFFF"/>
                </a:solidFill>
              </a14:hiddenFill>
            </a:ext>
          </a:extLst>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64</a:t>
            </a:fld>
            <a:endParaRPr lang="zh-TW" altLang="en-US"/>
          </a:p>
        </p:txBody>
      </p:sp>
      <p:pic>
        <p:nvPicPr>
          <p:cNvPr id="1026" name="Picture 2" descr="メガネが光る人のイラスト（男性）"/>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4406033"/>
            <a:ext cx="1780954" cy="2132879"/>
          </a:xfrm>
          <a:prstGeom prst="rect">
            <a:avLst/>
          </a:prstGeom>
          <a:noFill/>
          <a:extLst>
            <a:ext uri="{909E8E84-426E-40DD-AFC4-6F175D3DCCD1}">
              <a14:hiddenFill xmlns:a14="http://schemas.microsoft.com/office/drawing/2010/main">
                <a:solidFill>
                  <a:srgbClr val="FFFFFF"/>
                </a:solidFill>
              </a14:hiddenFill>
            </a:ext>
          </a:extLst>
        </p:spPr>
      </p:pic>
      <p:sp>
        <p:nvSpPr>
          <p:cNvPr id="5" name="橢圓形圖說文字 4"/>
          <p:cNvSpPr/>
          <p:nvPr/>
        </p:nvSpPr>
        <p:spPr>
          <a:xfrm>
            <a:off x="1443554" y="4131965"/>
            <a:ext cx="1719753" cy="941449"/>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t>思考看看</a:t>
            </a:r>
          </a:p>
        </p:txBody>
      </p:sp>
    </p:spTree>
    <p:extLst>
      <p:ext uri="{BB962C8B-B14F-4D97-AF65-F5344CB8AC3E}">
        <p14:creationId xmlns:p14="http://schemas.microsoft.com/office/powerpoint/2010/main" val="85891484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迴圈</a:t>
            </a:r>
          </a:p>
        </p:txBody>
      </p:sp>
      <p:sp>
        <p:nvSpPr>
          <p:cNvPr id="3" name="內容版面配置區 2"/>
          <p:cNvSpPr>
            <a:spLocks noGrp="1"/>
          </p:cNvSpPr>
          <p:nvPr>
            <p:ph idx="1"/>
          </p:nvPr>
        </p:nvSpPr>
        <p:spPr>
          <a:xfrm>
            <a:off x="147286" y="1166018"/>
            <a:ext cx="9177241" cy="4525963"/>
          </a:xfrm>
        </p:spPr>
        <p:txBody>
          <a:bodyPr/>
          <a:lstStyle/>
          <a:p>
            <a:pPr marL="0" indent="0">
              <a:buNone/>
            </a:pPr>
            <a:r>
              <a:rPr lang="en-US" altLang="zh-TW" sz="3200" b="1" dirty="0"/>
              <a:t>Hint:</a:t>
            </a:r>
          </a:p>
          <a:p>
            <a:pPr marL="0" indent="0">
              <a:buNone/>
            </a:pPr>
            <a:r>
              <a:rPr lang="en-US" altLang="zh-TW" sz="3200" dirty="0">
                <a:solidFill>
                  <a:srgbClr val="FF0000"/>
                </a:solidFill>
              </a:rPr>
              <a:t>							</a:t>
            </a: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65</a:t>
            </a:fld>
            <a:endParaRPr lang="zh-TW" altLang="en-US"/>
          </a:p>
        </p:txBody>
      </p:sp>
      <p:pic>
        <p:nvPicPr>
          <p:cNvPr id="9" name="圖片 8"/>
          <p:cNvPicPr>
            <a:picLocks noChangeAspect="1"/>
          </p:cNvPicPr>
          <p:nvPr/>
        </p:nvPicPr>
        <p:blipFill>
          <a:blip r:embed="rId3"/>
          <a:stretch>
            <a:fillRect/>
          </a:stretch>
        </p:blipFill>
        <p:spPr>
          <a:xfrm>
            <a:off x="683568" y="1844823"/>
            <a:ext cx="3384376" cy="4712093"/>
          </a:xfrm>
          <a:prstGeom prst="rect">
            <a:avLst/>
          </a:prstGeom>
        </p:spPr>
      </p:pic>
    </p:spTree>
    <p:extLst>
      <p:ext uri="{BB962C8B-B14F-4D97-AF65-F5344CB8AC3E}">
        <p14:creationId xmlns:p14="http://schemas.microsoft.com/office/powerpoint/2010/main" val="115103442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dirty="0"/>
              <a:t>甚麼是字串，連續字元組成的文字</a:t>
            </a:r>
            <a:endParaRPr lang="en-US" altLang="zh-TW" dirty="0"/>
          </a:p>
          <a:p>
            <a:pPr marL="0" indent="0">
              <a:buNone/>
            </a:pPr>
            <a:r>
              <a:rPr lang="zh-TW" altLang="en-US" dirty="0"/>
              <a:t>如何宣告</a:t>
            </a:r>
            <a:endParaRPr lang="en-US" altLang="zh-TW" dirty="0"/>
          </a:p>
          <a:p>
            <a:pPr marL="0" indent="0">
              <a:buNone/>
            </a:pPr>
            <a:endParaRPr lang="zh-TW" altLang="en-US" dirty="0"/>
          </a:p>
        </p:txBody>
      </p:sp>
      <p:pic>
        <p:nvPicPr>
          <p:cNvPr id="5" name="圖片 4"/>
          <p:cNvPicPr>
            <a:picLocks noChangeAspect="1"/>
          </p:cNvPicPr>
          <p:nvPr/>
        </p:nvPicPr>
        <p:blipFill>
          <a:blip r:embed="rId2"/>
          <a:stretch>
            <a:fillRect/>
          </a:stretch>
        </p:blipFill>
        <p:spPr>
          <a:xfrm>
            <a:off x="467544" y="2708920"/>
            <a:ext cx="5048955" cy="2619741"/>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66</a:t>
            </a:fld>
            <a:endParaRPr lang="zh-TW" altLang="en-US"/>
          </a:p>
        </p:txBody>
      </p:sp>
    </p:spTree>
    <p:extLst>
      <p:ext uri="{BB962C8B-B14F-4D97-AF65-F5344CB8AC3E}">
        <p14:creationId xmlns:p14="http://schemas.microsoft.com/office/powerpoint/2010/main" val="244267818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錯誤打法</a:t>
            </a:r>
            <a:endParaRPr lang="en-US" altLang="zh-TW" b="1" dirty="0"/>
          </a:p>
          <a:p>
            <a:pPr marL="0" indent="0">
              <a:buNone/>
            </a:pPr>
            <a:endParaRPr lang="en-US" altLang="zh-TW" dirty="0"/>
          </a:p>
          <a:p>
            <a:pPr marL="0" indent="0">
              <a:buNone/>
            </a:pPr>
            <a:r>
              <a:rPr lang="zh-TW" altLang="en-US" dirty="0"/>
              <a:t>包起文字的符號</a:t>
            </a:r>
            <a:endParaRPr lang="en-US" altLang="zh-TW" dirty="0"/>
          </a:p>
          <a:p>
            <a:pPr marL="0" indent="0">
              <a:buNone/>
            </a:pPr>
            <a:r>
              <a:rPr lang="zh-TW" altLang="en-US" dirty="0"/>
              <a:t>要</a:t>
            </a:r>
            <a:r>
              <a:rPr lang="zh-TW" altLang="en-US" dirty="0">
                <a:solidFill>
                  <a:srgbClr val="FF0000"/>
                </a:solidFill>
              </a:rPr>
              <a:t>相同</a:t>
            </a:r>
            <a:endParaRPr lang="en-US" altLang="zh-TW" dirty="0"/>
          </a:p>
          <a:p>
            <a:pPr marL="0" indent="0">
              <a:buNone/>
            </a:pPr>
            <a:endParaRPr lang="zh-TW" altLang="en-US" dirty="0"/>
          </a:p>
        </p:txBody>
      </p:sp>
      <p:pic>
        <p:nvPicPr>
          <p:cNvPr id="4" name="圖片 3"/>
          <p:cNvPicPr>
            <a:picLocks noChangeAspect="1"/>
          </p:cNvPicPr>
          <p:nvPr/>
        </p:nvPicPr>
        <p:blipFill>
          <a:blip r:embed="rId2"/>
          <a:stretch>
            <a:fillRect/>
          </a:stretch>
        </p:blipFill>
        <p:spPr>
          <a:xfrm>
            <a:off x="3635896" y="1988840"/>
            <a:ext cx="5214372" cy="2880320"/>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67</a:t>
            </a:fld>
            <a:endParaRPr lang="zh-TW" altLang="en-US"/>
          </a:p>
        </p:txBody>
      </p:sp>
    </p:spTree>
    <p:extLst>
      <p:ext uri="{BB962C8B-B14F-4D97-AF65-F5344CB8AC3E}">
        <p14:creationId xmlns:p14="http://schemas.microsoft.com/office/powerpoint/2010/main" val="348093193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47287"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dirty="0"/>
              <a:t>字串常見方法</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68</a:t>
            </a:fld>
            <a:endParaRPr lang="zh-TW" altLang="en-US"/>
          </a:p>
        </p:txBody>
      </p:sp>
      <p:pic>
        <p:nvPicPr>
          <p:cNvPr id="5" name="圖片 4">
            <a:extLst>
              <a:ext uri="{FF2B5EF4-FFF2-40B4-BE49-F238E27FC236}">
                <a16:creationId xmlns:a16="http://schemas.microsoft.com/office/drawing/2014/main" id="{CEA6B87F-C113-405D-9B1A-DDA386FF0275}"/>
              </a:ext>
            </a:extLst>
          </p:cNvPr>
          <p:cNvPicPr>
            <a:picLocks noChangeAspect="1"/>
          </p:cNvPicPr>
          <p:nvPr/>
        </p:nvPicPr>
        <p:blipFill>
          <a:blip r:embed="rId2"/>
          <a:stretch>
            <a:fillRect/>
          </a:stretch>
        </p:blipFill>
        <p:spPr>
          <a:xfrm>
            <a:off x="234864" y="1858154"/>
            <a:ext cx="4337136" cy="4166011"/>
          </a:xfrm>
          <a:prstGeom prst="rect">
            <a:avLst/>
          </a:prstGeom>
        </p:spPr>
      </p:pic>
      <p:pic>
        <p:nvPicPr>
          <p:cNvPr id="6" name="圖片 5">
            <a:extLst>
              <a:ext uri="{FF2B5EF4-FFF2-40B4-BE49-F238E27FC236}">
                <a16:creationId xmlns:a16="http://schemas.microsoft.com/office/drawing/2014/main" id="{1AD895B8-1EAC-4AC4-8107-050CF76C9ACD}"/>
              </a:ext>
            </a:extLst>
          </p:cNvPr>
          <p:cNvPicPr>
            <a:picLocks noChangeAspect="1"/>
          </p:cNvPicPr>
          <p:nvPr/>
        </p:nvPicPr>
        <p:blipFill>
          <a:blip r:embed="rId3"/>
          <a:stretch>
            <a:fillRect/>
          </a:stretch>
        </p:blipFill>
        <p:spPr>
          <a:xfrm>
            <a:off x="4572000" y="1882702"/>
            <a:ext cx="4370358" cy="3284521"/>
          </a:xfrm>
          <a:prstGeom prst="rect">
            <a:avLst/>
          </a:prstGeom>
        </p:spPr>
      </p:pic>
    </p:spTree>
    <p:extLst>
      <p:ext uri="{BB962C8B-B14F-4D97-AF65-F5344CB8AC3E}">
        <p14:creationId xmlns:p14="http://schemas.microsoft.com/office/powerpoint/2010/main" val="310090444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en-US" altLang="zh-TW" b="1" dirty="0" err="1"/>
              <a:t>len</a:t>
            </a:r>
            <a:r>
              <a:rPr lang="en-US" altLang="zh-TW" b="1" dirty="0"/>
              <a:t>()</a:t>
            </a:r>
          </a:p>
          <a:p>
            <a:pPr marL="0" indent="0">
              <a:buNone/>
            </a:pPr>
            <a:r>
              <a:rPr lang="zh-TW" altLang="en-US" dirty="0"/>
              <a:t>求文字長度</a:t>
            </a:r>
          </a:p>
        </p:txBody>
      </p:sp>
      <p:pic>
        <p:nvPicPr>
          <p:cNvPr id="4" name="圖片 3"/>
          <p:cNvPicPr>
            <a:picLocks noChangeAspect="1"/>
          </p:cNvPicPr>
          <p:nvPr/>
        </p:nvPicPr>
        <p:blipFill>
          <a:blip r:embed="rId2"/>
          <a:stretch>
            <a:fillRect/>
          </a:stretch>
        </p:blipFill>
        <p:spPr>
          <a:xfrm>
            <a:off x="2987824" y="1196752"/>
            <a:ext cx="5662288" cy="2232248"/>
          </a:xfrm>
          <a:prstGeom prst="rect">
            <a:avLst/>
          </a:prstGeom>
        </p:spPr>
      </p:pic>
      <p:pic>
        <p:nvPicPr>
          <p:cNvPr id="7" name="圖片 6"/>
          <p:cNvPicPr>
            <a:picLocks noChangeAspect="1"/>
          </p:cNvPicPr>
          <p:nvPr/>
        </p:nvPicPr>
        <p:blipFill>
          <a:blip r:embed="rId3"/>
          <a:stretch>
            <a:fillRect/>
          </a:stretch>
        </p:blipFill>
        <p:spPr>
          <a:xfrm>
            <a:off x="323257" y="3937704"/>
            <a:ext cx="8497486" cy="1876687"/>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69</a:t>
            </a:fld>
            <a:endParaRPr lang="zh-TW" altLang="en-US"/>
          </a:p>
        </p:txBody>
      </p:sp>
    </p:spTree>
    <p:extLst>
      <p:ext uri="{BB962C8B-B14F-4D97-AF65-F5344CB8AC3E}">
        <p14:creationId xmlns:p14="http://schemas.microsoft.com/office/powerpoint/2010/main" val="3463165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err="1"/>
              <a:t>Codeforces</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7</a:t>
            </a:fld>
            <a:endParaRPr lang="zh-TW" altLang="en-US"/>
          </a:p>
        </p:txBody>
      </p:sp>
      <p:sp>
        <p:nvSpPr>
          <p:cNvPr id="4" name="文字方塊 3"/>
          <p:cNvSpPr txBox="1"/>
          <p:nvPr/>
        </p:nvSpPr>
        <p:spPr>
          <a:xfrm>
            <a:off x="298893" y="855401"/>
            <a:ext cx="184731" cy="553998"/>
          </a:xfrm>
          <a:prstGeom prst="rect">
            <a:avLst/>
          </a:prstGeom>
          <a:noFill/>
        </p:spPr>
        <p:txBody>
          <a:bodyPr wrap="none" rtlCol="0">
            <a:spAutoFit/>
          </a:bodyPr>
          <a:lstStyle/>
          <a:p>
            <a:endParaRPr lang="zh-TW" altLang="en-US" sz="3000" dirty="0">
              <a:latin typeface="+mj-ea"/>
              <a:ea typeface="+mj-ea"/>
            </a:endParaRPr>
          </a:p>
        </p:txBody>
      </p:sp>
      <p:sp>
        <p:nvSpPr>
          <p:cNvPr id="6" name="文字方塊 5"/>
          <p:cNvSpPr txBox="1"/>
          <p:nvPr/>
        </p:nvSpPr>
        <p:spPr>
          <a:xfrm>
            <a:off x="600757" y="970113"/>
            <a:ext cx="2492990" cy="553998"/>
          </a:xfrm>
          <a:prstGeom prst="rect">
            <a:avLst/>
          </a:prstGeom>
          <a:noFill/>
        </p:spPr>
        <p:txBody>
          <a:bodyPr wrap="none" rtlCol="0">
            <a:spAutoFit/>
          </a:bodyPr>
          <a:lstStyle/>
          <a:p>
            <a:r>
              <a:rPr lang="zh-TW" altLang="en-US" sz="3000" b="1" dirty="0">
                <a:latin typeface="+mj-ea"/>
                <a:ea typeface="+mj-ea"/>
              </a:rPr>
              <a:t>如何加入比賽</a:t>
            </a:r>
          </a:p>
        </p:txBody>
      </p:sp>
      <p:pic>
        <p:nvPicPr>
          <p:cNvPr id="5" name="圖片 4"/>
          <p:cNvPicPr>
            <a:picLocks noChangeAspect="1"/>
          </p:cNvPicPr>
          <p:nvPr/>
        </p:nvPicPr>
        <p:blipFill>
          <a:blip r:embed="rId2"/>
          <a:stretch>
            <a:fillRect/>
          </a:stretch>
        </p:blipFill>
        <p:spPr>
          <a:xfrm>
            <a:off x="683568" y="3009749"/>
            <a:ext cx="5544616" cy="3346601"/>
          </a:xfrm>
          <a:prstGeom prst="rect">
            <a:avLst/>
          </a:prstGeom>
        </p:spPr>
      </p:pic>
      <p:sp>
        <p:nvSpPr>
          <p:cNvPr id="8" name="文字方塊 7"/>
          <p:cNvSpPr txBox="1"/>
          <p:nvPr/>
        </p:nvSpPr>
        <p:spPr>
          <a:xfrm>
            <a:off x="600757" y="1759098"/>
            <a:ext cx="5881290" cy="1015663"/>
          </a:xfrm>
          <a:prstGeom prst="rect">
            <a:avLst/>
          </a:prstGeom>
          <a:noFill/>
        </p:spPr>
        <p:txBody>
          <a:bodyPr wrap="none" rtlCol="0">
            <a:spAutoFit/>
          </a:bodyPr>
          <a:lstStyle/>
          <a:p>
            <a:r>
              <a:rPr lang="zh-TW" altLang="en-US" sz="3000" dirty="0">
                <a:latin typeface="+mj-ea"/>
                <a:ea typeface="+mj-ea"/>
              </a:rPr>
              <a:t>點選比賽最後面應該會有</a:t>
            </a:r>
            <a:r>
              <a:rPr lang="en-US" altLang="zh-TW" sz="3000" dirty="0">
                <a:latin typeface="+mj-ea"/>
                <a:ea typeface="+mj-ea"/>
              </a:rPr>
              <a:t>Register</a:t>
            </a:r>
          </a:p>
          <a:p>
            <a:r>
              <a:rPr lang="zh-TW" altLang="en-US" sz="3000" dirty="0">
                <a:latin typeface="+mj-ea"/>
                <a:ea typeface="+mj-ea"/>
              </a:rPr>
              <a:t>就會出現類似畫面</a:t>
            </a:r>
          </a:p>
        </p:txBody>
      </p:sp>
    </p:spTree>
    <p:extLst>
      <p:ext uri="{BB962C8B-B14F-4D97-AF65-F5344CB8AC3E}">
        <p14:creationId xmlns:p14="http://schemas.microsoft.com/office/powerpoint/2010/main" val="184419231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dirty="0"/>
              <a:t>拿文字</a:t>
            </a:r>
            <a:r>
              <a:rPr lang="zh-TW" altLang="en-US" dirty="0">
                <a:solidFill>
                  <a:srgbClr val="FF0000"/>
                </a:solidFill>
              </a:rPr>
              <a:t>索引值</a:t>
            </a:r>
            <a:r>
              <a:rPr lang="zh-TW" altLang="en-US" dirty="0"/>
              <a:t>上的數值 </a:t>
            </a:r>
            <a:r>
              <a:rPr lang="en-US" altLang="zh-TW" dirty="0"/>
              <a:t>[</a:t>
            </a:r>
            <a:r>
              <a:rPr lang="zh-TW" altLang="en-US" dirty="0"/>
              <a:t>索引</a:t>
            </a:r>
            <a:r>
              <a:rPr lang="en-US" altLang="zh-TW" dirty="0"/>
              <a:t>]</a:t>
            </a:r>
          </a:p>
          <a:p>
            <a:pPr marL="0" indent="0">
              <a:buNone/>
            </a:pPr>
            <a:endParaRPr lang="zh-TW" altLang="en-US" dirty="0"/>
          </a:p>
        </p:txBody>
      </p:sp>
      <p:pic>
        <p:nvPicPr>
          <p:cNvPr id="6" name="圖片 5"/>
          <p:cNvPicPr>
            <a:picLocks noChangeAspect="1"/>
          </p:cNvPicPr>
          <p:nvPr/>
        </p:nvPicPr>
        <p:blipFill>
          <a:blip r:embed="rId2"/>
          <a:stretch>
            <a:fillRect/>
          </a:stretch>
        </p:blipFill>
        <p:spPr>
          <a:xfrm>
            <a:off x="33279" y="1893028"/>
            <a:ext cx="8926171" cy="600159"/>
          </a:xfrm>
          <a:prstGeom prst="rect">
            <a:avLst/>
          </a:prstGeom>
        </p:spPr>
      </p:pic>
      <p:pic>
        <p:nvPicPr>
          <p:cNvPr id="5" name="圖片 4"/>
          <p:cNvPicPr>
            <a:picLocks noChangeAspect="1"/>
          </p:cNvPicPr>
          <p:nvPr/>
        </p:nvPicPr>
        <p:blipFill>
          <a:blip r:embed="rId3"/>
          <a:stretch>
            <a:fillRect/>
          </a:stretch>
        </p:blipFill>
        <p:spPr>
          <a:xfrm>
            <a:off x="2533564" y="2615597"/>
            <a:ext cx="6425886" cy="1691022"/>
          </a:xfrm>
          <a:prstGeom prst="rect">
            <a:avLst/>
          </a:prstGeom>
        </p:spPr>
      </p:pic>
      <p:pic>
        <p:nvPicPr>
          <p:cNvPr id="8" name="圖片 7"/>
          <p:cNvPicPr>
            <a:picLocks noChangeAspect="1"/>
          </p:cNvPicPr>
          <p:nvPr/>
        </p:nvPicPr>
        <p:blipFill>
          <a:blip r:embed="rId4"/>
          <a:stretch>
            <a:fillRect/>
          </a:stretch>
        </p:blipFill>
        <p:spPr>
          <a:xfrm>
            <a:off x="2675113" y="4506288"/>
            <a:ext cx="6284337" cy="1442992"/>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70</a:t>
            </a:fld>
            <a:endParaRPr lang="zh-TW" altLang="en-US"/>
          </a:p>
        </p:txBody>
      </p:sp>
    </p:spTree>
    <p:extLst>
      <p:ext uri="{BB962C8B-B14F-4D97-AF65-F5344CB8AC3E}">
        <p14:creationId xmlns:p14="http://schemas.microsoft.com/office/powerpoint/2010/main" val="119503422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dirty="0"/>
              <a:t>拿文字</a:t>
            </a:r>
            <a:r>
              <a:rPr lang="zh-TW" altLang="en-US" dirty="0">
                <a:solidFill>
                  <a:srgbClr val="FF0000"/>
                </a:solidFill>
              </a:rPr>
              <a:t>索引值</a:t>
            </a:r>
            <a:r>
              <a:rPr lang="zh-TW" altLang="en-US" dirty="0"/>
              <a:t>上的資料 </a:t>
            </a:r>
            <a:r>
              <a:rPr lang="en-US" altLang="zh-TW" dirty="0"/>
              <a:t>[</a:t>
            </a:r>
            <a:r>
              <a:rPr lang="zh-TW" altLang="en-US" dirty="0"/>
              <a:t>開始</a:t>
            </a:r>
            <a:r>
              <a:rPr lang="en-US" altLang="zh-TW" dirty="0"/>
              <a:t>:</a:t>
            </a:r>
            <a:r>
              <a:rPr lang="zh-TW" altLang="en-US" dirty="0"/>
              <a:t>結束</a:t>
            </a:r>
            <a:r>
              <a:rPr lang="en-US" altLang="zh-TW" dirty="0"/>
              <a:t>]</a:t>
            </a:r>
            <a:r>
              <a:rPr lang="zh-TW" altLang="en-US" dirty="0"/>
              <a:t> </a:t>
            </a:r>
            <a:endParaRPr lang="en-US" altLang="zh-TW" dirty="0"/>
          </a:p>
          <a:p>
            <a:pPr marL="0" indent="0">
              <a:buNone/>
            </a:pPr>
            <a:endParaRPr lang="en-US" altLang="zh-TW" dirty="0"/>
          </a:p>
          <a:p>
            <a:pPr marL="0" indent="0">
              <a:buNone/>
            </a:pPr>
            <a:endParaRPr lang="en-US" altLang="zh-TW" dirty="0"/>
          </a:p>
          <a:p>
            <a:pPr marL="0" indent="0">
              <a:buNone/>
            </a:pPr>
            <a:endParaRPr lang="en-US" altLang="zh-TW" dirty="0"/>
          </a:p>
          <a:p>
            <a:pPr marL="0" indent="0">
              <a:buNone/>
            </a:pPr>
            <a:r>
              <a:rPr lang="zh-TW" altLang="en-US" b="1" dirty="0">
                <a:solidFill>
                  <a:srgbClr val="FF0000"/>
                </a:solidFill>
              </a:rPr>
              <a:t>結束不印</a:t>
            </a:r>
            <a:endParaRPr lang="en-US" altLang="zh-TW" b="1" dirty="0">
              <a:solidFill>
                <a:srgbClr val="FF0000"/>
              </a:solidFill>
            </a:endParaRPr>
          </a:p>
          <a:p>
            <a:pPr marL="0" indent="0">
              <a:buNone/>
            </a:pPr>
            <a:endParaRPr lang="en-US" altLang="zh-TW" dirty="0"/>
          </a:p>
          <a:p>
            <a:pPr marL="0" indent="0">
              <a:buNone/>
            </a:pPr>
            <a:endParaRPr lang="en-US" altLang="zh-TW" dirty="0"/>
          </a:p>
          <a:p>
            <a:pPr marL="0" indent="0">
              <a:buNone/>
            </a:pPr>
            <a:endParaRPr lang="zh-TW" altLang="en-US" dirty="0"/>
          </a:p>
        </p:txBody>
      </p:sp>
      <p:pic>
        <p:nvPicPr>
          <p:cNvPr id="6" name="圖片 5"/>
          <p:cNvPicPr>
            <a:picLocks noChangeAspect="1"/>
          </p:cNvPicPr>
          <p:nvPr/>
        </p:nvPicPr>
        <p:blipFill>
          <a:blip r:embed="rId2"/>
          <a:stretch>
            <a:fillRect/>
          </a:stretch>
        </p:blipFill>
        <p:spPr>
          <a:xfrm>
            <a:off x="33279" y="1893028"/>
            <a:ext cx="8926171" cy="600159"/>
          </a:xfrm>
          <a:prstGeom prst="rect">
            <a:avLst/>
          </a:prstGeom>
        </p:spPr>
      </p:pic>
      <p:pic>
        <p:nvPicPr>
          <p:cNvPr id="10" name="圖片 9"/>
          <p:cNvPicPr>
            <a:picLocks noChangeAspect="1"/>
          </p:cNvPicPr>
          <p:nvPr/>
        </p:nvPicPr>
        <p:blipFill>
          <a:blip r:embed="rId3"/>
          <a:stretch>
            <a:fillRect/>
          </a:stretch>
        </p:blipFill>
        <p:spPr>
          <a:xfrm>
            <a:off x="2923743" y="2707067"/>
            <a:ext cx="5433902" cy="1443866"/>
          </a:xfrm>
          <a:prstGeom prst="rect">
            <a:avLst/>
          </a:prstGeom>
        </p:spPr>
      </p:pic>
      <p:pic>
        <p:nvPicPr>
          <p:cNvPr id="11" name="圖片 10"/>
          <p:cNvPicPr>
            <a:picLocks noChangeAspect="1"/>
          </p:cNvPicPr>
          <p:nvPr/>
        </p:nvPicPr>
        <p:blipFill>
          <a:blip r:embed="rId4"/>
          <a:stretch>
            <a:fillRect/>
          </a:stretch>
        </p:blipFill>
        <p:spPr>
          <a:xfrm>
            <a:off x="2516571" y="4619807"/>
            <a:ext cx="5858693" cy="1286054"/>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71</a:t>
            </a:fld>
            <a:endParaRPr lang="zh-TW" altLang="en-US"/>
          </a:p>
        </p:txBody>
      </p:sp>
    </p:spTree>
    <p:extLst>
      <p:ext uri="{BB962C8B-B14F-4D97-AF65-F5344CB8AC3E}">
        <p14:creationId xmlns:p14="http://schemas.microsoft.com/office/powerpoint/2010/main" val="26178960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String Basic</a:t>
            </a:r>
            <a:endParaRPr lang="zh-TW" altLang="en-US" dirty="0"/>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dirty="0"/>
              <a:t>拿文字索引值上的範圍資料間隔拿取</a:t>
            </a:r>
            <a:endParaRPr lang="en-US" altLang="zh-TW" dirty="0"/>
          </a:p>
          <a:p>
            <a:pPr marL="0" indent="0">
              <a:buNone/>
            </a:pPr>
            <a:r>
              <a:rPr lang="en-US" altLang="zh-TW" dirty="0"/>
              <a:t>[</a:t>
            </a:r>
            <a:r>
              <a:rPr lang="zh-TW" altLang="en-US" dirty="0"/>
              <a:t>開始</a:t>
            </a:r>
            <a:r>
              <a:rPr lang="en-US" altLang="zh-TW" dirty="0"/>
              <a:t>:</a:t>
            </a:r>
            <a:r>
              <a:rPr lang="zh-TW" altLang="en-US" dirty="0"/>
              <a:t>結束</a:t>
            </a:r>
            <a:r>
              <a:rPr lang="en-US" altLang="zh-TW" dirty="0"/>
              <a:t>:</a:t>
            </a:r>
            <a:r>
              <a:rPr lang="zh-TW" altLang="en-US" dirty="0"/>
              <a:t>間隔</a:t>
            </a:r>
            <a:r>
              <a:rPr lang="en-US" altLang="zh-TW" dirty="0"/>
              <a:t>]</a:t>
            </a:r>
          </a:p>
          <a:p>
            <a:pPr marL="0" indent="0">
              <a:buNone/>
            </a:pPr>
            <a:endParaRPr lang="en-US" altLang="zh-TW" dirty="0"/>
          </a:p>
          <a:p>
            <a:pPr marL="0" indent="0">
              <a:buNone/>
            </a:pPr>
            <a:endParaRPr lang="en-US" altLang="zh-TW" dirty="0"/>
          </a:p>
          <a:p>
            <a:pPr marL="0" indent="0">
              <a:buNone/>
            </a:pPr>
            <a:endParaRPr lang="en-US" altLang="zh-TW" dirty="0"/>
          </a:p>
          <a:p>
            <a:pPr marL="0" indent="0">
              <a:buNone/>
            </a:pPr>
            <a:r>
              <a:rPr lang="zh-TW" altLang="en-US" b="1" dirty="0">
                <a:solidFill>
                  <a:srgbClr val="FF0000"/>
                </a:solidFill>
              </a:rPr>
              <a:t>結束不印</a:t>
            </a:r>
            <a:endParaRPr lang="en-US" altLang="zh-TW" b="1" dirty="0">
              <a:solidFill>
                <a:srgbClr val="FF0000"/>
              </a:solidFill>
            </a:endParaRPr>
          </a:p>
          <a:p>
            <a:pPr marL="0" indent="0">
              <a:buNone/>
            </a:pPr>
            <a:endParaRPr lang="en-US" altLang="zh-TW" dirty="0"/>
          </a:p>
          <a:p>
            <a:pPr marL="0" indent="0">
              <a:buNone/>
            </a:pPr>
            <a:endParaRPr lang="zh-TW" altLang="en-US" dirty="0"/>
          </a:p>
        </p:txBody>
      </p:sp>
      <p:pic>
        <p:nvPicPr>
          <p:cNvPr id="6" name="圖片 5"/>
          <p:cNvPicPr>
            <a:picLocks noChangeAspect="1"/>
          </p:cNvPicPr>
          <p:nvPr/>
        </p:nvPicPr>
        <p:blipFill>
          <a:blip r:embed="rId2"/>
          <a:stretch>
            <a:fillRect/>
          </a:stretch>
        </p:blipFill>
        <p:spPr>
          <a:xfrm>
            <a:off x="108914" y="2642919"/>
            <a:ext cx="8926171" cy="600159"/>
          </a:xfrm>
          <a:prstGeom prst="rect">
            <a:avLst/>
          </a:prstGeom>
        </p:spPr>
      </p:pic>
      <p:pic>
        <p:nvPicPr>
          <p:cNvPr id="4" name="圖片 3"/>
          <p:cNvPicPr>
            <a:picLocks noChangeAspect="1"/>
          </p:cNvPicPr>
          <p:nvPr/>
        </p:nvPicPr>
        <p:blipFill>
          <a:blip r:embed="rId3"/>
          <a:stretch>
            <a:fillRect/>
          </a:stretch>
        </p:blipFill>
        <p:spPr>
          <a:xfrm>
            <a:off x="3486987" y="3428999"/>
            <a:ext cx="5218999" cy="1271103"/>
          </a:xfrm>
          <a:prstGeom prst="rect">
            <a:avLst/>
          </a:prstGeom>
        </p:spPr>
      </p:pic>
      <p:pic>
        <p:nvPicPr>
          <p:cNvPr id="7" name="圖片 6"/>
          <p:cNvPicPr>
            <a:picLocks noChangeAspect="1"/>
          </p:cNvPicPr>
          <p:nvPr/>
        </p:nvPicPr>
        <p:blipFill>
          <a:blip r:embed="rId4"/>
          <a:stretch>
            <a:fillRect/>
          </a:stretch>
        </p:blipFill>
        <p:spPr>
          <a:xfrm>
            <a:off x="2799662" y="4869160"/>
            <a:ext cx="5906324" cy="1295581"/>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72</a:t>
            </a:fld>
            <a:endParaRPr lang="zh-TW" altLang="en-US"/>
          </a:p>
        </p:txBody>
      </p:sp>
    </p:spTree>
    <p:extLst>
      <p:ext uri="{BB962C8B-B14F-4D97-AF65-F5344CB8AC3E}">
        <p14:creationId xmlns:p14="http://schemas.microsoft.com/office/powerpoint/2010/main" val="360527605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猜測</a:t>
            </a:r>
            <a:r>
              <a:rPr lang="en-US" altLang="zh-TW" dirty="0"/>
              <a:t>:</a:t>
            </a:r>
          </a:p>
          <a:p>
            <a:pPr marL="0" indent="0">
              <a:buNone/>
            </a:pPr>
            <a:r>
              <a:rPr lang="zh-TW" altLang="en-US" dirty="0"/>
              <a:t>以下</a:t>
            </a:r>
            <a:r>
              <a:rPr lang="en-US" altLang="zh-TW" dirty="0"/>
              <a:t>code</a:t>
            </a:r>
            <a:r>
              <a:rPr lang="zh-TW" altLang="en-US" dirty="0"/>
              <a:t>會有甚麼結果</a:t>
            </a:r>
            <a:r>
              <a:rPr lang="en-US" altLang="zh-TW" dirty="0"/>
              <a:t>		</a:t>
            </a:r>
            <a:endParaRPr lang="zh-TW" altLang="en-US" dirty="0"/>
          </a:p>
        </p:txBody>
      </p:sp>
      <p:pic>
        <p:nvPicPr>
          <p:cNvPr id="4" name="圖片 3"/>
          <p:cNvPicPr>
            <a:picLocks noChangeAspect="1"/>
          </p:cNvPicPr>
          <p:nvPr/>
        </p:nvPicPr>
        <p:blipFill>
          <a:blip r:embed="rId3"/>
          <a:stretch>
            <a:fillRect/>
          </a:stretch>
        </p:blipFill>
        <p:spPr>
          <a:xfrm>
            <a:off x="395536" y="2667645"/>
            <a:ext cx="5568273" cy="3024336"/>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73</a:t>
            </a:fld>
            <a:endParaRPr lang="zh-TW" altLang="en-US"/>
          </a:p>
        </p:txBody>
      </p:sp>
      <p:pic>
        <p:nvPicPr>
          <p:cNvPr id="1026" name="Picture 2" descr="頭にクエスチョンマークを浮かべた人のイラスト（女性） | かわいい ...">
            <a:extLst>
              <a:ext uri="{FF2B5EF4-FFF2-40B4-BE49-F238E27FC236}">
                <a16:creationId xmlns:a16="http://schemas.microsoft.com/office/drawing/2014/main" id="{FF18EE24-DC28-4637-9957-F9B24DF4860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95096" y="3140968"/>
            <a:ext cx="2279337" cy="2809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092718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en-US" altLang="zh-TW" b="1" dirty="0"/>
              <a:t>find()</a:t>
            </a:r>
            <a:r>
              <a:rPr lang="en-US" altLang="zh-TW" dirty="0"/>
              <a:t>		</a:t>
            </a:r>
            <a:endParaRPr lang="zh-TW" altLang="en-US" dirty="0"/>
          </a:p>
        </p:txBody>
      </p:sp>
      <p:pic>
        <p:nvPicPr>
          <p:cNvPr id="4" name="圖片 3"/>
          <p:cNvPicPr>
            <a:picLocks noChangeAspect="1"/>
          </p:cNvPicPr>
          <p:nvPr/>
        </p:nvPicPr>
        <p:blipFill>
          <a:blip r:embed="rId2"/>
          <a:stretch>
            <a:fillRect/>
          </a:stretch>
        </p:blipFill>
        <p:spPr>
          <a:xfrm>
            <a:off x="1886715" y="2970897"/>
            <a:ext cx="6895488" cy="1512168"/>
          </a:xfrm>
          <a:prstGeom prst="rect">
            <a:avLst/>
          </a:prstGeom>
        </p:spPr>
      </p:pic>
      <p:pic>
        <p:nvPicPr>
          <p:cNvPr id="6" name="圖片 5"/>
          <p:cNvPicPr>
            <a:picLocks noChangeAspect="1"/>
          </p:cNvPicPr>
          <p:nvPr/>
        </p:nvPicPr>
        <p:blipFill>
          <a:blip r:embed="rId3"/>
          <a:stretch>
            <a:fillRect/>
          </a:stretch>
        </p:blipFill>
        <p:spPr>
          <a:xfrm>
            <a:off x="33279" y="1893028"/>
            <a:ext cx="8926171" cy="600159"/>
          </a:xfrm>
          <a:prstGeom prst="rect">
            <a:avLst/>
          </a:prstGeom>
        </p:spPr>
      </p:pic>
      <p:pic>
        <p:nvPicPr>
          <p:cNvPr id="7" name="圖片 6"/>
          <p:cNvPicPr>
            <a:picLocks noChangeAspect="1"/>
          </p:cNvPicPr>
          <p:nvPr/>
        </p:nvPicPr>
        <p:blipFill>
          <a:blip r:embed="rId4"/>
          <a:stretch>
            <a:fillRect/>
          </a:stretch>
        </p:blipFill>
        <p:spPr>
          <a:xfrm>
            <a:off x="3347864" y="4784735"/>
            <a:ext cx="5386258" cy="1208916"/>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74</a:t>
            </a:fld>
            <a:endParaRPr lang="zh-TW" altLang="en-US"/>
          </a:p>
        </p:txBody>
      </p:sp>
    </p:spTree>
    <p:extLst>
      <p:ext uri="{BB962C8B-B14F-4D97-AF65-F5344CB8AC3E}">
        <p14:creationId xmlns:p14="http://schemas.microsoft.com/office/powerpoint/2010/main" val="424253444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en-US" altLang="zh-TW" dirty="0"/>
              <a:t>index()		</a:t>
            </a:r>
            <a:endParaRPr lang="zh-TW" altLang="en-US" dirty="0"/>
          </a:p>
        </p:txBody>
      </p:sp>
      <p:pic>
        <p:nvPicPr>
          <p:cNvPr id="4" name="圖片 3"/>
          <p:cNvPicPr>
            <a:picLocks noChangeAspect="1"/>
          </p:cNvPicPr>
          <p:nvPr/>
        </p:nvPicPr>
        <p:blipFill>
          <a:blip r:embed="rId2"/>
          <a:stretch>
            <a:fillRect/>
          </a:stretch>
        </p:blipFill>
        <p:spPr>
          <a:xfrm>
            <a:off x="2485293" y="2793841"/>
            <a:ext cx="6220693" cy="1324160"/>
          </a:xfrm>
          <a:prstGeom prst="rect">
            <a:avLst/>
          </a:prstGeom>
        </p:spPr>
      </p:pic>
      <p:pic>
        <p:nvPicPr>
          <p:cNvPr id="5" name="圖片 4"/>
          <p:cNvPicPr>
            <a:picLocks noChangeAspect="1"/>
          </p:cNvPicPr>
          <p:nvPr/>
        </p:nvPicPr>
        <p:blipFill>
          <a:blip r:embed="rId3"/>
          <a:stretch>
            <a:fillRect/>
          </a:stretch>
        </p:blipFill>
        <p:spPr>
          <a:xfrm>
            <a:off x="1619672" y="4653136"/>
            <a:ext cx="7012781" cy="1573980"/>
          </a:xfrm>
          <a:prstGeom prst="rect">
            <a:avLst/>
          </a:prstGeom>
        </p:spPr>
      </p:pic>
      <p:pic>
        <p:nvPicPr>
          <p:cNvPr id="10" name="圖片 9"/>
          <p:cNvPicPr>
            <a:picLocks noChangeAspect="1"/>
          </p:cNvPicPr>
          <p:nvPr/>
        </p:nvPicPr>
        <p:blipFill>
          <a:blip r:embed="rId4"/>
          <a:stretch>
            <a:fillRect/>
          </a:stretch>
        </p:blipFill>
        <p:spPr>
          <a:xfrm>
            <a:off x="108914" y="1772816"/>
            <a:ext cx="8926171" cy="600159"/>
          </a:xfrm>
          <a:prstGeom prst="rect">
            <a:avLst/>
          </a:prstGeom>
        </p:spPr>
      </p:pic>
      <p:sp>
        <p:nvSpPr>
          <p:cNvPr id="6" name="投影片編號版面配置區 5"/>
          <p:cNvSpPr>
            <a:spLocks noGrp="1"/>
          </p:cNvSpPr>
          <p:nvPr>
            <p:ph type="sldNum" sz="quarter" idx="12"/>
          </p:nvPr>
        </p:nvSpPr>
        <p:spPr/>
        <p:txBody>
          <a:bodyPr/>
          <a:lstStyle/>
          <a:p>
            <a:fld id="{91158461-0285-4965-AF1E-FACC7B0CCAF7}" type="slidenum">
              <a:rPr lang="zh-TW" altLang="en-US" smtClean="0"/>
              <a:t>75</a:t>
            </a:fld>
            <a:endParaRPr lang="zh-TW" altLang="en-US"/>
          </a:p>
        </p:txBody>
      </p:sp>
    </p:spTree>
    <p:extLst>
      <p:ext uri="{BB962C8B-B14F-4D97-AF65-F5344CB8AC3E}">
        <p14:creationId xmlns:p14="http://schemas.microsoft.com/office/powerpoint/2010/main" val="209554506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7" y="1166018"/>
            <a:ext cx="8229600" cy="4525963"/>
          </a:xfrm>
        </p:spPr>
        <p:txBody>
          <a:bodyPr/>
          <a:lstStyle/>
          <a:p>
            <a:pPr marL="0" indent="0">
              <a:buNone/>
            </a:pPr>
            <a:r>
              <a:rPr lang="en-US" altLang="zh-TW" b="1" dirty="0"/>
              <a:t>find() VS</a:t>
            </a:r>
            <a:r>
              <a:rPr lang="zh-TW" altLang="en-US" b="1" dirty="0"/>
              <a:t> </a:t>
            </a:r>
            <a:r>
              <a:rPr lang="en-US" altLang="zh-TW" b="1" dirty="0"/>
              <a:t>index()</a:t>
            </a:r>
            <a:r>
              <a:rPr lang="en-US" altLang="zh-TW" dirty="0"/>
              <a:t>		</a:t>
            </a:r>
            <a:endParaRPr lang="zh-TW" altLang="en-US" dirty="0"/>
          </a:p>
        </p:txBody>
      </p:sp>
      <p:pic>
        <p:nvPicPr>
          <p:cNvPr id="10" name="圖片 9"/>
          <p:cNvPicPr>
            <a:picLocks noChangeAspect="1"/>
          </p:cNvPicPr>
          <p:nvPr/>
        </p:nvPicPr>
        <p:blipFill>
          <a:blip r:embed="rId3"/>
          <a:stretch>
            <a:fillRect/>
          </a:stretch>
        </p:blipFill>
        <p:spPr>
          <a:xfrm>
            <a:off x="108914" y="1916832"/>
            <a:ext cx="8926171" cy="600159"/>
          </a:xfrm>
          <a:prstGeom prst="rect">
            <a:avLst/>
          </a:prstGeom>
        </p:spPr>
      </p:pic>
      <p:pic>
        <p:nvPicPr>
          <p:cNvPr id="9" name="圖片 8"/>
          <p:cNvPicPr>
            <a:picLocks noChangeAspect="1"/>
          </p:cNvPicPr>
          <p:nvPr/>
        </p:nvPicPr>
        <p:blipFill>
          <a:blip r:embed="rId4"/>
          <a:stretch>
            <a:fillRect/>
          </a:stretch>
        </p:blipFill>
        <p:spPr>
          <a:xfrm>
            <a:off x="163920" y="2896859"/>
            <a:ext cx="4121256" cy="1064280"/>
          </a:xfrm>
          <a:prstGeom prst="rect">
            <a:avLst/>
          </a:prstGeom>
        </p:spPr>
      </p:pic>
      <p:pic>
        <p:nvPicPr>
          <p:cNvPr id="11" name="圖片 10"/>
          <p:cNvPicPr>
            <a:picLocks noChangeAspect="1"/>
          </p:cNvPicPr>
          <p:nvPr/>
        </p:nvPicPr>
        <p:blipFill>
          <a:blip r:embed="rId5"/>
          <a:stretch>
            <a:fillRect/>
          </a:stretch>
        </p:blipFill>
        <p:spPr>
          <a:xfrm>
            <a:off x="4499992" y="2896859"/>
            <a:ext cx="4443756" cy="1096927"/>
          </a:xfrm>
          <a:prstGeom prst="rect">
            <a:avLst/>
          </a:prstGeom>
        </p:spPr>
      </p:pic>
      <p:pic>
        <p:nvPicPr>
          <p:cNvPr id="12" name="圖片 11"/>
          <p:cNvPicPr>
            <a:picLocks noChangeAspect="1"/>
          </p:cNvPicPr>
          <p:nvPr/>
        </p:nvPicPr>
        <p:blipFill>
          <a:blip r:embed="rId6"/>
          <a:stretch>
            <a:fillRect/>
          </a:stretch>
        </p:blipFill>
        <p:spPr>
          <a:xfrm>
            <a:off x="4408655" y="4484809"/>
            <a:ext cx="4535093" cy="1397106"/>
          </a:xfrm>
          <a:prstGeom prst="rect">
            <a:avLst/>
          </a:prstGeom>
        </p:spPr>
      </p:pic>
      <p:pic>
        <p:nvPicPr>
          <p:cNvPr id="13" name="圖片 12"/>
          <p:cNvPicPr>
            <a:picLocks noChangeAspect="1"/>
          </p:cNvPicPr>
          <p:nvPr/>
        </p:nvPicPr>
        <p:blipFill>
          <a:blip r:embed="rId7"/>
          <a:stretch>
            <a:fillRect/>
          </a:stretch>
        </p:blipFill>
        <p:spPr>
          <a:xfrm>
            <a:off x="84356" y="4488219"/>
            <a:ext cx="4129444" cy="918665"/>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76</a:t>
            </a:fld>
            <a:endParaRPr lang="zh-TW" altLang="en-US"/>
          </a:p>
        </p:txBody>
      </p:sp>
    </p:spTree>
    <p:extLst>
      <p:ext uri="{BB962C8B-B14F-4D97-AF65-F5344CB8AC3E}">
        <p14:creationId xmlns:p14="http://schemas.microsoft.com/office/powerpoint/2010/main" val="162039527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6" y="1166018"/>
            <a:ext cx="9177241" cy="4525963"/>
          </a:xfrm>
        </p:spPr>
        <p:txBody>
          <a:bodyPr>
            <a:normAutofit fontScale="70000" lnSpcReduction="20000"/>
          </a:bodyPr>
          <a:lstStyle/>
          <a:p>
            <a:pPr marL="0" indent="0">
              <a:buNone/>
            </a:pPr>
            <a:r>
              <a:rPr lang="zh-TW" altLang="en-US" sz="3200" b="1" dirty="0"/>
              <a:t>範例</a:t>
            </a:r>
            <a:r>
              <a:rPr lang="en-US" altLang="zh-TW" sz="3200" b="1" dirty="0"/>
              <a:t>1:</a:t>
            </a:r>
            <a:r>
              <a:rPr lang="zh-TW" altLang="en-US" sz="3200" b="1" dirty="0"/>
              <a:t> </a:t>
            </a:r>
            <a:endParaRPr lang="en-US" altLang="zh-TW" sz="3200" b="1" dirty="0"/>
          </a:p>
          <a:p>
            <a:pPr marL="0" indent="0">
              <a:buNone/>
            </a:pPr>
            <a:r>
              <a:rPr lang="zh-TW" altLang="en-US" sz="3200" dirty="0"/>
              <a:t>設計一個程式，使用字串的 </a:t>
            </a:r>
            <a:r>
              <a:rPr lang="en-US" altLang="zh-TW" sz="3200" dirty="0"/>
              <a:t>find() </a:t>
            </a:r>
            <a:r>
              <a:rPr lang="zh-TW" altLang="en-US" sz="3200" dirty="0"/>
              <a:t>方法搜尋一個句子中是否包含指定的關鍵字。</a:t>
            </a:r>
          </a:p>
          <a:p>
            <a:pPr marL="0" indent="0">
              <a:buNone/>
            </a:pPr>
            <a:endParaRPr lang="zh-TW" altLang="en-US" sz="3200" dirty="0"/>
          </a:p>
          <a:p>
            <a:pPr marL="0" indent="0">
              <a:buNone/>
            </a:pPr>
            <a:r>
              <a:rPr lang="zh-TW" altLang="en-US" sz="3200" dirty="0"/>
              <a:t>程式執行時，首先要求使用者輸入一個句子，然後輸入要搜尋的關鍵字。程式將使用 </a:t>
            </a:r>
            <a:r>
              <a:rPr lang="en-US" altLang="zh-TW" sz="3200" dirty="0"/>
              <a:t>find() </a:t>
            </a:r>
            <a:r>
              <a:rPr lang="zh-TW" altLang="en-US" sz="3200" dirty="0"/>
              <a:t>方法在句子中尋找該關鍵字，如果找到了該關鍵字，程式輸出該關鍵字的位置（索引值），如果沒有找到，程式輸出 </a:t>
            </a:r>
            <a:r>
              <a:rPr lang="en-US" altLang="zh-TW" sz="3200" dirty="0"/>
              <a:t>"</a:t>
            </a:r>
            <a:r>
              <a:rPr lang="zh-TW" altLang="en-US" sz="3200" dirty="0"/>
              <a:t>關鍵字未找到</a:t>
            </a:r>
            <a:r>
              <a:rPr lang="en-US" altLang="zh-TW" sz="3200" dirty="0"/>
              <a:t>"</a:t>
            </a:r>
            <a:r>
              <a:rPr lang="zh-TW" altLang="en-US" sz="3200" dirty="0"/>
              <a:t>。</a:t>
            </a:r>
            <a:endParaRPr lang="en-US" altLang="zh-TW" sz="3200" dirty="0">
              <a:solidFill>
                <a:srgbClr val="FF0000"/>
              </a:solidFill>
            </a:endParaRPr>
          </a:p>
          <a:p>
            <a:pPr marL="0" indent="0">
              <a:buNone/>
            </a:pPr>
            <a:r>
              <a:rPr lang="zh-TW" altLang="en-US" dirty="0"/>
              <a:t>範例輸入：</a:t>
            </a:r>
            <a:endParaRPr lang="en-US" altLang="zh-TW" dirty="0"/>
          </a:p>
          <a:p>
            <a:pPr marL="400050" lvl="1" indent="0">
              <a:buNone/>
            </a:pPr>
            <a:r>
              <a:rPr lang="zh-TW" altLang="en-US" dirty="0"/>
              <a:t>請輸入一個句子：</a:t>
            </a:r>
            <a:r>
              <a:rPr lang="en-US" altLang="zh-TW" dirty="0"/>
              <a:t>Hello, how are you doing? </a:t>
            </a:r>
          </a:p>
          <a:p>
            <a:pPr marL="400050" lvl="1" indent="0">
              <a:buNone/>
            </a:pPr>
            <a:r>
              <a:rPr lang="zh-TW" altLang="en-US" dirty="0"/>
              <a:t>請輸入要搜尋的關鍵字：</a:t>
            </a:r>
            <a:r>
              <a:rPr lang="en-US" altLang="zh-TW" dirty="0"/>
              <a:t>how</a:t>
            </a:r>
            <a:r>
              <a:rPr lang="en-US" altLang="zh-TW" sz="3200" dirty="0">
                <a:solidFill>
                  <a:srgbClr val="FF0000"/>
                </a:solidFill>
              </a:rPr>
              <a:t>		</a:t>
            </a:r>
          </a:p>
          <a:p>
            <a:pPr marL="0" indent="0">
              <a:buNone/>
            </a:pPr>
            <a:r>
              <a:rPr lang="zh-TW" altLang="en-US" dirty="0"/>
              <a:t>範例輸出：</a:t>
            </a:r>
            <a:r>
              <a:rPr lang="en-US" altLang="zh-TW" sz="3200" dirty="0">
                <a:solidFill>
                  <a:srgbClr val="FF0000"/>
                </a:solidFill>
              </a:rPr>
              <a:t>		</a:t>
            </a:r>
          </a:p>
          <a:p>
            <a:pPr marL="0" indent="0">
              <a:buNone/>
            </a:pPr>
            <a:r>
              <a:rPr lang="en-US" altLang="zh-TW" dirty="0"/>
              <a:t>     </a:t>
            </a:r>
            <a:r>
              <a:rPr lang="zh-TW" altLang="en-US" dirty="0"/>
              <a:t>關鍵字的位置：</a:t>
            </a:r>
            <a:r>
              <a:rPr lang="en-US" altLang="zh-TW" dirty="0"/>
              <a:t>7</a:t>
            </a: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77</a:t>
            </a:fld>
            <a:endParaRPr lang="zh-TW" altLang="en-US"/>
          </a:p>
        </p:txBody>
      </p:sp>
    </p:spTree>
    <p:extLst>
      <p:ext uri="{BB962C8B-B14F-4D97-AF65-F5344CB8AC3E}">
        <p14:creationId xmlns:p14="http://schemas.microsoft.com/office/powerpoint/2010/main" val="313039252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6" y="1166018"/>
            <a:ext cx="9177241" cy="4525963"/>
          </a:xfrm>
        </p:spPr>
        <p:txBody>
          <a:bodyPr>
            <a:normAutofit/>
          </a:bodyPr>
          <a:lstStyle/>
          <a:p>
            <a:pPr marL="0" indent="0">
              <a:buNone/>
            </a:pPr>
            <a:r>
              <a:rPr lang="zh-TW" altLang="en-US" sz="3200" b="1" dirty="0"/>
              <a:t>範例</a:t>
            </a:r>
            <a:r>
              <a:rPr lang="en-US" altLang="zh-TW" sz="3200" b="1" dirty="0"/>
              <a:t>1</a:t>
            </a:r>
            <a:r>
              <a:rPr lang="zh-TW" altLang="en-US" sz="3200" b="1" dirty="0"/>
              <a:t>答案</a:t>
            </a:r>
            <a:r>
              <a:rPr lang="en-US" altLang="zh-TW" sz="3200" b="1" dirty="0"/>
              <a:t>:</a:t>
            </a:r>
            <a:r>
              <a:rPr lang="zh-TW" altLang="en-US" sz="3200" b="1" dirty="0"/>
              <a:t> </a:t>
            </a:r>
            <a:endParaRPr lang="en-US" altLang="zh-TW" sz="3200" b="1"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78</a:t>
            </a:fld>
            <a:endParaRPr lang="zh-TW" altLang="en-US"/>
          </a:p>
        </p:txBody>
      </p:sp>
      <p:pic>
        <p:nvPicPr>
          <p:cNvPr id="5" name="圖片 4"/>
          <p:cNvPicPr>
            <a:picLocks noChangeAspect="1"/>
          </p:cNvPicPr>
          <p:nvPr/>
        </p:nvPicPr>
        <p:blipFill>
          <a:blip r:embed="rId2"/>
          <a:stretch>
            <a:fillRect/>
          </a:stretch>
        </p:blipFill>
        <p:spPr>
          <a:xfrm>
            <a:off x="467544" y="1916832"/>
            <a:ext cx="5040560" cy="4049320"/>
          </a:xfrm>
          <a:prstGeom prst="rect">
            <a:avLst/>
          </a:prstGeom>
        </p:spPr>
      </p:pic>
    </p:spTree>
    <p:extLst>
      <p:ext uri="{BB962C8B-B14F-4D97-AF65-F5344CB8AC3E}">
        <p14:creationId xmlns:p14="http://schemas.microsoft.com/office/powerpoint/2010/main" val="418812137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字串</a:t>
            </a:r>
          </a:p>
        </p:txBody>
      </p:sp>
      <p:sp>
        <p:nvSpPr>
          <p:cNvPr id="3" name="內容版面配置區 2"/>
          <p:cNvSpPr>
            <a:spLocks noGrp="1"/>
          </p:cNvSpPr>
          <p:nvPr>
            <p:ph idx="1"/>
          </p:nvPr>
        </p:nvSpPr>
        <p:spPr>
          <a:xfrm>
            <a:off x="147286" y="1166018"/>
            <a:ext cx="9177241" cy="4525963"/>
          </a:xfrm>
        </p:spPr>
        <p:txBody>
          <a:bodyPr>
            <a:normAutofit fontScale="55000" lnSpcReduction="20000"/>
          </a:bodyPr>
          <a:lstStyle/>
          <a:p>
            <a:pPr marL="0" indent="0">
              <a:buNone/>
            </a:pPr>
            <a:r>
              <a:rPr lang="zh-TW" altLang="en-US" sz="3200" b="1" dirty="0"/>
              <a:t>練習</a:t>
            </a:r>
            <a:r>
              <a:rPr lang="en-US" altLang="zh-TW" sz="3200" b="1" dirty="0"/>
              <a:t>1:</a:t>
            </a:r>
            <a:r>
              <a:rPr lang="zh-TW" altLang="en-US" sz="3200" b="1" dirty="0"/>
              <a:t> </a:t>
            </a:r>
            <a:endParaRPr lang="en-US" altLang="zh-TW" sz="3200" b="1" dirty="0"/>
          </a:p>
          <a:p>
            <a:pPr marL="0" indent="0">
              <a:buNone/>
            </a:pPr>
            <a:r>
              <a:rPr lang="zh-TW" altLang="en-US" dirty="0"/>
              <a:t>題目描述：搜尋關鍵字出現次數</a:t>
            </a:r>
          </a:p>
          <a:p>
            <a:pPr marL="0" indent="0">
              <a:buNone/>
            </a:pPr>
            <a:endParaRPr lang="zh-TW" altLang="en-US" dirty="0"/>
          </a:p>
          <a:p>
            <a:pPr marL="0" indent="0">
              <a:buNone/>
            </a:pPr>
            <a:r>
              <a:rPr lang="zh-TW" altLang="en-US" dirty="0"/>
              <a:t>設計一個程式，使用字串的 </a:t>
            </a:r>
            <a:r>
              <a:rPr lang="en-US" altLang="zh-TW" dirty="0"/>
              <a:t>find() </a:t>
            </a:r>
            <a:r>
              <a:rPr lang="zh-TW" altLang="en-US" dirty="0"/>
              <a:t>方法搜尋一個句子中指定的關鍵字出現的次數。</a:t>
            </a:r>
          </a:p>
          <a:p>
            <a:pPr marL="0" indent="0">
              <a:buNone/>
            </a:pPr>
            <a:endParaRPr lang="zh-TW" altLang="en-US" dirty="0"/>
          </a:p>
          <a:p>
            <a:pPr marL="0" indent="0">
              <a:buNone/>
            </a:pPr>
            <a:r>
              <a:rPr lang="zh-TW" altLang="en-US" dirty="0"/>
              <a:t>程式執行時，首先要求使用者輸入一個句子，然後輸入要搜尋的關鍵字。程式將使用 </a:t>
            </a:r>
            <a:r>
              <a:rPr lang="en-US" altLang="zh-TW" dirty="0"/>
              <a:t>find() </a:t>
            </a:r>
            <a:r>
              <a:rPr lang="zh-TW" altLang="en-US" dirty="0"/>
              <a:t>方法在句子中尋找該關鍵字，並計算關鍵字在句子中出現的次數，最後輸出關鍵字的出現次數。</a:t>
            </a:r>
            <a:endParaRPr lang="en-US" altLang="zh-TW" dirty="0"/>
          </a:p>
          <a:p>
            <a:pPr marL="0" indent="0">
              <a:buNone/>
            </a:pPr>
            <a:r>
              <a:rPr lang="zh-TW" altLang="en-US" b="1" dirty="0"/>
              <a:t>請嘗試不使用</a:t>
            </a:r>
            <a:r>
              <a:rPr lang="en-US" altLang="zh-TW" b="1" dirty="0"/>
              <a:t>count</a:t>
            </a:r>
          </a:p>
          <a:p>
            <a:pPr marL="0" indent="0">
              <a:buNone/>
            </a:pPr>
            <a:r>
              <a:rPr lang="zh-TW" altLang="en-US" dirty="0"/>
              <a:t>範例輸入：</a:t>
            </a:r>
            <a:endParaRPr lang="en-US" altLang="zh-TW" dirty="0"/>
          </a:p>
          <a:p>
            <a:pPr marL="400050" lvl="1" indent="0">
              <a:buNone/>
            </a:pPr>
            <a:r>
              <a:rPr lang="zh-TW" altLang="en-US" dirty="0"/>
              <a:t>請輸入一個句子：</a:t>
            </a:r>
            <a:r>
              <a:rPr lang="en-US" altLang="zh-TW" dirty="0"/>
              <a:t>I love coding, coding is fun. </a:t>
            </a:r>
          </a:p>
          <a:p>
            <a:pPr marL="400050" lvl="1" indent="0">
              <a:buNone/>
            </a:pPr>
            <a:r>
              <a:rPr lang="zh-TW" altLang="en-US" dirty="0"/>
              <a:t>請輸入要搜尋的關鍵字：</a:t>
            </a:r>
            <a:r>
              <a:rPr lang="en-US" altLang="zh-TW" dirty="0"/>
              <a:t>coding</a:t>
            </a:r>
            <a:r>
              <a:rPr lang="en-US" altLang="zh-TW" sz="3200" dirty="0">
                <a:solidFill>
                  <a:srgbClr val="FF0000"/>
                </a:solidFill>
              </a:rPr>
              <a:t>		</a:t>
            </a:r>
          </a:p>
          <a:p>
            <a:pPr marL="0" indent="0">
              <a:buNone/>
            </a:pPr>
            <a:r>
              <a:rPr lang="zh-TW" altLang="en-US" dirty="0"/>
              <a:t>範例輸出：</a:t>
            </a:r>
            <a:r>
              <a:rPr lang="en-US" altLang="zh-TW" sz="3200" dirty="0">
                <a:solidFill>
                  <a:srgbClr val="FF0000"/>
                </a:solidFill>
              </a:rPr>
              <a:t>		</a:t>
            </a:r>
          </a:p>
          <a:p>
            <a:pPr marL="0" indent="0">
              <a:buNone/>
            </a:pPr>
            <a:r>
              <a:rPr lang="zh-TW" altLang="en-US" dirty="0"/>
              <a:t>      關鍵字出現次數：</a:t>
            </a:r>
            <a:r>
              <a:rPr lang="en-US" altLang="zh-TW" dirty="0"/>
              <a:t>2</a:t>
            </a: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79</a:t>
            </a:fld>
            <a:endParaRPr lang="zh-TW" altLang="en-US"/>
          </a:p>
        </p:txBody>
      </p:sp>
    </p:spTree>
    <p:extLst>
      <p:ext uri="{BB962C8B-B14F-4D97-AF65-F5344CB8AC3E}">
        <p14:creationId xmlns:p14="http://schemas.microsoft.com/office/powerpoint/2010/main" val="484136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err="1"/>
              <a:t>Codeforces</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8</a:t>
            </a:fld>
            <a:endParaRPr lang="zh-TW" altLang="en-US"/>
          </a:p>
        </p:txBody>
      </p:sp>
      <p:sp>
        <p:nvSpPr>
          <p:cNvPr id="4" name="文字方塊 3"/>
          <p:cNvSpPr txBox="1"/>
          <p:nvPr/>
        </p:nvSpPr>
        <p:spPr>
          <a:xfrm>
            <a:off x="298893" y="855401"/>
            <a:ext cx="184731" cy="553998"/>
          </a:xfrm>
          <a:prstGeom prst="rect">
            <a:avLst/>
          </a:prstGeom>
          <a:noFill/>
        </p:spPr>
        <p:txBody>
          <a:bodyPr wrap="none" rtlCol="0">
            <a:spAutoFit/>
          </a:bodyPr>
          <a:lstStyle/>
          <a:p>
            <a:endParaRPr lang="zh-TW" altLang="en-US" sz="3000" dirty="0">
              <a:latin typeface="+mj-ea"/>
              <a:ea typeface="+mj-ea"/>
            </a:endParaRPr>
          </a:p>
        </p:txBody>
      </p:sp>
      <p:sp>
        <p:nvSpPr>
          <p:cNvPr id="6" name="文字方塊 5"/>
          <p:cNvSpPr txBox="1"/>
          <p:nvPr/>
        </p:nvSpPr>
        <p:spPr>
          <a:xfrm>
            <a:off x="110758" y="1056784"/>
            <a:ext cx="8648521" cy="1477328"/>
          </a:xfrm>
          <a:prstGeom prst="rect">
            <a:avLst/>
          </a:prstGeom>
          <a:noFill/>
        </p:spPr>
        <p:txBody>
          <a:bodyPr wrap="none" rtlCol="0">
            <a:spAutoFit/>
          </a:bodyPr>
          <a:lstStyle/>
          <a:p>
            <a:r>
              <a:rPr lang="zh-TW" altLang="en-US" sz="3000" dirty="0">
                <a:latin typeface="+mj-ea"/>
                <a:ea typeface="+mj-ea"/>
              </a:rPr>
              <a:t>然後會進入這個畫面再次進入當日題目，</a:t>
            </a:r>
            <a:r>
              <a:rPr lang="zh-TW" altLang="en-US" sz="3000" dirty="0">
                <a:latin typeface="+mj-ea"/>
              </a:rPr>
              <a:t>我們拿測</a:t>
            </a:r>
            <a:r>
              <a:rPr lang="en-US" altLang="zh-TW" sz="3000" dirty="0">
                <a:latin typeface="+mj-ea"/>
              </a:rPr>
              <a:t/>
            </a:r>
            <a:br>
              <a:rPr lang="en-US" altLang="zh-TW" sz="3000" dirty="0">
                <a:latin typeface="+mj-ea"/>
              </a:rPr>
            </a:br>
            <a:r>
              <a:rPr lang="zh-TW" altLang="en-US" sz="3000" dirty="0">
                <a:latin typeface="+mj-ea"/>
              </a:rPr>
              <a:t>試題目來當作上傳平台練習，點選</a:t>
            </a:r>
            <a:r>
              <a:rPr lang="en-US" altLang="zh-TW" sz="3000" dirty="0">
                <a:latin typeface="+mj-ea"/>
              </a:rPr>
              <a:t>A</a:t>
            </a:r>
            <a:endParaRPr lang="zh-TW" altLang="en-US" sz="3000" dirty="0">
              <a:latin typeface="+mj-ea"/>
            </a:endParaRPr>
          </a:p>
          <a:p>
            <a:endParaRPr lang="zh-TW" altLang="en-US" sz="3000" dirty="0">
              <a:latin typeface="+mj-ea"/>
              <a:ea typeface="+mj-ea"/>
            </a:endParaRPr>
          </a:p>
        </p:txBody>
      </p:sp>
      <p:pic>
        <p:nvPicPr>
          <p:cNvPr id="7" name="圖片 6"/>
          <p:cNvPicPr>
            <a:picLocks noChangeAspect="1"/>
          </p:cNvPicPr>
          <p:nvPr/>
        </p:nvPicPr>
        <p:blipFill>
          <a:blip r:embed="rId2"/>
          <a:stretch>
            <a:fillRect/>
          </a:stretch>
        </p:blipFill>
        <p:spPr>
          <a:xfrm>
            <a:off x="154484" y="2276872"/>
            <a:ext cx="8604795" cy="3233738"/>
          </a:xfrm>
          <a:prstGeom prst="rect">
            <a:avLst/>
          </a:prstGeom>
        </p:spPr>
      </p:pic>
    </p:spTree>
    <p:extLst>
      <p:ext uri="{BB962C8B-B14F-4D97-AF65-F5344CB8AC3E}">
        <p14:creationId xmlns:p14="http://schemas.microsoft.com/office/powerpoint/2010/main" val="279524793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python </a:t>
            </a:r>
            <a:r>
              <a:rPr lang="zh-TW" altLang="en-US" dirty="0"/>
              <a:t>基礎語法</a:t>
            </a:r>
            <a:r>
              <a:rPr lang="en-US" altLang="zh-TW" dirty="0"/>
              <a:t>-</a:t>
            </a:r>
            <a:r>
              <a:rPr lang="zh-TW" altLang="en-US" dirty="0"/>
              <a:t>函式</a:t>
            </a:r>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甚麼是</a:t>
            </a:r>
            <a:r>
              <a:rPr lang="en-US" altLang="zh-TW" b="1" dirty="0"/>
              <a:t>Function</a:t>
            </a:r>
            <a:endParaRPr lang="en-US" altLang="zh-TW" b="1" dirty="0">
              <a:solidFill>
                <a:srgbClr val="FF0000"/>
              </a:solidFill>
            </a:endParaRPr>
          </a:p>
          <a:p>
            <a:pPr marL="0" indent="0">
              <a:buNone/>
            </a:pPr>
            <a:endParaRPr lang="en-US" altLang="zh-TW" dirty="0"/>
          </a:p>
          <a:p>
            <a:pPr marL="0" indent="0">
              <a:buNone/>
            </a:pPr>
            <a:r>
              <a:rPr lang="zh-TW" altLang="en-US" dirty="0"/>
              <a:t>若某些</a:t>
            </a:r>
            <a:r>
              <a:rPr lang="en-US" altLang="zh-TW" dirty="0"/>
              <a:t>code</a:t>
            </a:r>
            <a:r>
              <a:rPr lang="zh-TW" altLang="en-US" dirty="0"/>
              <a:t>常使用，我們可以將它</a:t>
            </a:r>
            <a:r>
              <a:rPr lang="zh-TW" altLang="en-US" dirty="0">
                <a:solidFill>
                  <a:srgbClr val="FF0000"/>
                </a:solidFill>
              </a:rPr>
              <a:t>定義成新的</a:t>
            </a:r>
            <a:r>
              <a:rPr lang="en-US" altLang="zh-TW" dirty="0">
                <a:solidFill>
                  <a:srgbClr val="FF0000"/>
                </a:solidFill>
              </a:rPr>
              <a:t>Function</a:t>
            </a:r>
            <a:r>
              <a:rPr lang="zh-TW" altLang="en-US" dirty="0"/>
              <a:t>，以便</a:t>
            </a:r>
            <a:r>
              <a:rPr lang="zh-TW" altLang="en-US" dirty="0">
                <a:solidFill>
                  <a:srgbClr val="FF0000"/>
                </a:solidFill>
              </a:rPr>
              <a:t>重複呼叫</a:t>
            </a:r>
            <a:r>
              <a:rPr lang="zh-TW" altLang="en-US" dirty="0"/>
              <a:t>，</a:t>
            </a:r>
            <a:r>
              <a:rPr lang="en-US" altLang="zh-TW" dirty="0"/>
              <a:t>Function</a:t>
            </a:r>
            <a:r>
              <a:rPr lang="zh-TW" altLang="en-US" dirty="0"/>
              <a:t>可以將整個程式進行</a:t>
            </a:r>
            <a:r>
              <a:rPr lang="zh-TW" altLang="en-US" dirty="0">
                <a:solidFill>
                  <a:srgbClr val="FF0000"/>
                </a:solidFill>
              </a:rPr>
              <a:t>模組化</a:t>
            </a:r>
            <a:r>
              <a:rPr lang="zh-TW" altLang="en-US" dirty="0"/>
              <a:t>，以便人們閱讀以及方便測試</a:t>
            </a:r>
            <a:endParaRPr lang="en-US" altLang="zh-TW"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80</a:t>
            </a:fld>
            <a:endParaRPr lang="zh-TW" altLang="en-US"/>
          </a:p>
        </p:txBody>
      </p:sp>
    </p:spTree>
    <p:extLst>
      <p:ext uri="{BB962C8B-B14F-4D97-AF65-F5344CB8AC3E}">
        <p14:creationId xmlns:p14="http://schemas.microsoft.com/office/powerpoint/2010/main" val="327814194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Function Basic</a:t>
            </a:r>
            <a:endParaRPr lang="zh-TW" altLang="en-US" dirty="0"/>
          </a:p>
        </p:txBody>
      </p:sp>
      <p:sp>
        <p:nvSpPr>
          <p:cNvPr id="3" name="內容版面配置區 2"/>
          <p:cNvSpPr>
            <a:spLocks noGrp="1"/>
          </p:cNvSpPr>
          <p:nvPr>
            <p:ph idx="1"/>
          </p:nvPr>
        </p:nvSpPr>
        <p:spPr>
          <a:xfrm>
            <a:off x="147287" y="1166018"/>
            <a:ext cx="8229600" cy="5431334"/>
          </a:xfrm>
        </p:spPr>
        <p:txBody>
          <a:bodyPr/>
          <a:lstStyle/>
          <a:p>
            <a:pPr marL="0" indent="0">
              <a:buNone/>
            </a:pPr>
            <a:r>
              <a:rPr lang="zh-TW" altLang="en-US" b="1" dirty="0"/>
              <a:t>基本語法</a:t>
            </a:r>
            <a:endParaRPr lang="en-US" altLang="zh-TW" b="1" dirty="0"/>
          </a:p>
          <a:p>
            <a:pPr marL="0" indent="0">
              <a:buNone/>
            </a:pPr>
            <a:r>
              <a:rPr lang="en-US" altLang="zh-TW" dirty="0" err="1">
                <a:solidFill>
                  <a:srgbClr val="FF0000"/>
                </a:solidFill>
              </a:rPr>
              <a:t>def</a:t>
            </a:r>
            <a:r>
              <a:rPr lang="en-US" altLang="zh-TW" dirty="0">
                <a:solidFill>
                  <a:srgbClr val="FF0000"/>
                </a:solidFill>
              </a:rPr>
              <a:t> </a:t>
            </a:r>
            <a:r>
              <a:rPr lang="en-US" altLang="zh-TW" dirty="0" err="1">
                <a:solidFill>
                  <a:srgbClr val="FF0000"/>
                </a:solidFill>
              </a:rPr>
              <a:t>FunctionName</a:t>
            </a:r>
            <a:r>
              <a:rPr lang="en-US" altLang="zh-TW" dirty="0">
                <a:solidFill>
                  <a:srgbClr val="FF0000"/>
                </a:solidFill>
              </a:rPr>
              <a:t>(</a:t>
            </a:r>
            <a:r>
              <a:rPr lang="zh-TW" altLang="en-US" dirty="0">
                <a:solidFill>
                  <a:srgbClr val="FF0000"/>
                </a:solidFill>
              </a:rPr>
              <a:t>需要的參數</a:t>
            </a:r>
            <a:r>
              <a:rPr lang="en-US" altLang="zh-TW" dirty="0">
                <a:solidFill>
                  <a:srgbClr val="FF0000"/>
                </a:solidFill>
              </a:rPr>
              <a:t>):</a:t>
            </a:r>
          </a:p>
          <a:p>
            <a:pPr marL="0" indent="0">
              <a:buNone/>
            </a:pPr>
            <a:r>
              <a:rPr lang="en-US" altLang="zh-TW" dirty="0">
                <a:solidFill>
                  <a:srgbClr val="FF0000"/>
                </a:solidFill>
              </a:rPr>
              <a:t>	code1</a:t>
            </a:r>
          </a:p>
          <a:p>
            <a:pPr marL="0" indent="0">
              <a:buNone/>
            </a:pPr>
            <a:r>
              <a:rPr lang="en-US" altLang="zh-TW" dirty="0">
                <a:solidFill>
                  <a:srgbClr val="FF0000"/>
                </a:solidFill>
              </a:rPr>
              <a:t>	return </a:t>
            </a:r>
            <a:r>
              <a:rPr lang="zh-TW" altLang="en-US" dirty="0">
                <a:solidFill>
                  <a:srgbClr val="FF0000"/>
                </a:solidFill>
              </a:rPr>
              <a:t>任意參數</a:t>
            </a:r>
            <a:endParaRPr lang="en-US" altLang="zh-TW" dirty="0">
              <a:solidFill>
                <a:srgbClr val="FF0000"/>
              </a:solidFill>
            </a:endParaRPr>
          </a:p>
          <a:p>
            <a:pPr marL="0" indent="0">
              <a:buNone/>
            </a:pPr>
            <a:endParaRPr lang="en-US" altLang="zh-TW" dirty="0">
              <a:solidFill>
                <a:srgbClr val="FF0000"/>
              </a:solidFill>
            </a:endParaRPr>
          </a:p>
          <a:p>
            <a:pPr marL="0" indent="0">
              <a:buNone/>
            </a:pPr>
            <a:r>
              <a:rPr lang="zh-TW" altLang="en-US" b="1" dirty="0"/>
              <a:t>若要有預設值，可在參數給予</a:t>
            </a:r>
            <a:r>
              <a:rPr lang="en-US" altLang="zh-TW" b="1" dirty="0"/>
              <a:t>=</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81</a:t>
            </a:fld>
            <a:endParaRPr lang="zh-TW" altLang="en-US"/>
          </a:p>
        </p:txBody>
      </p:sp>
    </p:spTree>
    <p:extLst>
      <p:ext uri="{BB962C8B-B14F-4D97-AF65-F5344CB8AC3E}">
        <p14:creationId xmlns:p14="http://schemas.microsoft.com/office/powerpoint/2010/main" val="428047857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Function Basic</a:t>
            </a:r>
            <a:endParaRPr lang="zh-TW" altLang="en-US" dirty="0"/>
          </a:p>
        </p:txBody>
      </p:sp>
      <p:sp>
        <p:nvSpPr>
          <p:cNvPr id="3" name="內容版面配置區 2"/>
          <p:cNvSpPr>
            <a:spLocks noGrp="1"/>
          </p:cNvSpPr>
          <p:nvPr>
            <p:ph idx="1"/>
          </p:nvPr>
        </p:nvSpPr>
        <p:spPr>
          <a:xfrm>
            <a:off x="147287" y="1166018"/>
            <a:ext cx="8229600" cy="5431334"/>
          </a:xfrm>
        </p:spPr>
        <p:txBody>
          <a:bodyPr>
            <a:normAutofit lnSpcReduction="10000"/>
          </a:bodyPr>
          <a:lstStyle/>
          <a:p>
            <a:pPr marL="0" indent="0">
              <a:buNone/>
            </a:pPr>
            <a:r>
              <a:rPr lang="en-US" altLang="zh-TW" b="1" dirty="0"/>
              <a:t>Example</a:t>
            </a:r>
          </a:p>
          <a:p>
            <a:pPr marL="0" indent="0">
              <a:buNone/>
            </a:pPr>
            <a:r>
              <a:rPr lang="en-US" altLang="zh-TW" dirty="0" err="1">
                <a:solidFill>
                  <a:srgbClr val="FF0000"/>
                </a:solidFill>
              </a:rPr>
              <a:t>def</a:t>
            </a:r>
            <a:r>
              <a:rPr lang="en-US" altLang="zh-TW" dirty="0">
                <a:solidFill>
                  <a:srgbClr val="FF0000"/>
                </a:solidFill>
              </a:rPr>
              <a:t> Test(</a:t>
            </a:r>
            <a:r>
              <a:rPr lang="en-US" altLang="zh-TW" dirty="0" err="1">
                <a:solidFill>
                  <a:srgbClr val="FF0000"/>
                </a:solidFill>
              </a:rPr>
              <a:t>a,b,c,d</a:t>
            </a:r>
            <a:r>
              <a:rPr lang="en-US" altLang="zh-TW" dirty="0">
                <a:solidFill>
                  <a:srgbClr val="FF0000"/>
                </a:solidFill>
              </a:rPr>
              <a:t>):</a:t>
            </a:r>
          </a:p>
          <a:p>
            <a:pPr marL="0" indent="0">
              <a:buNone/>
            </a:pPr>
            <a:r>
              <a:rPr lang="en-US" altLang="zh-TW" dirty="0">
                <a:solidFill>
                  <a:srgbClr val="FF0000"/>
                </a:solidFill>
              </a:rPr>
              <a:t>	code1</a:t>
            </a:r>
          </a:p>
          <a:p>
            <a:pPr marL="0" indent="0">
              <a:buNone/>
            </a:pPr>
            <a:r>
              <a:rPr lang="en-US" altLang="zh-TW" dirty="0">
                <a:solidFill>
                  <a:srgbClr val="FF0000"/>
                </a:solidFill>
              </a:rPr>
              <a:t>	return 10,20,30</a:t>
            </a:r>
          </a:p>
          <a:p>
            <a:pPr marL="0" indent="0">
              <a:buNone/>
            </a:pPr>
            <a:endParaRPr lang="en-US" altLang="zh-TW" dirty="0">
              <a:solidFill>
                <a:srgbClr val="FF0000"/>
              </a:solidFill>
            </a:endParaRPr>
          </a:p>
          <a:p>
            <a:pPr marL="0" indent="0">
              <a:buNone/>
            </a:pPr>
            <a:r>
              <a:rPr lang="zh-TW" altLang="en-US" b="1" dirty="0"/>
              <a:t>輸入參數可以很多</a:t>
            </a:r>
            <a:endParaRPr lang="en-US" altLang="zh-TW" b="1" dirty="0"/>
          </a:p>
          <a:p>
            <a:pPr marL="0" indent="0">
              <a:buNone/>
            </a:pPr>
            <a:r>
              <a:rPr lang="zh-TW" altLang="en-US" b="1" dirty="0"/>
              <a:t>輸出參數也可以很多</a:t>
            </a:r>
            <a:endParaRPr lang="en-US" altLang="zh-TW" b="1" dirty="0"/>
          </a:p>
          <a:p>
            <a:pPr marL="0" indent="0">
              <a:buNone/>
            </a:pPr>
            <a:r>
              <a:rPr lang="zh-TW" altLang="en-US" b="1" dirty="0"/>
              <a:t>註</a:t>
            </a:r>
            <a:r>
              <a:rPr lang="en-US" altLang="zh-TW" b="1" dirty="0"/>
              <a:t>:</a:t>
            </a:r>
            <a:r>
              <a:rPr lang="zh-TW" altLang="en-US" b="1" dirty="0"/>
              <a:t>當你輸出兩個以上的資料，需要使用</a:t>
            </a:r>
            <a:r>
              <a:rPr lang="en-US" altLang="zh-TW" b="1" dirty="0"/>
              <a:t>[</a:t>
            </a:r>
            <a:r>
              <a:rPr lang="zh-TW" altLang="en-US" b="1" dirty="0"/>
              <a:t>索引值</a:t>
            </a:r>
            <a:r>
              <a:rPr lang="en-US" altLang="zh-TW" b="1" dirty="0"/>
              <a:t>]</a:t>
            </a:r>
            <a:r>
              <a:rPr lang="zh-TW" altLang="en-US" b="1" dirty="0"/>
              <a:t>拿到正確的輸出</a:t>
            </a:r>
            <a:endParaRPr lang="en-US" altLang="zh-TW" b="1"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82</a:t>
            </a:fld>
            <a:endParaRPr lang="zh-TW" altLang="en-US"/>
          </a:p>
        </p:txBody>
      </p:sp>
    </p:spTree>
    <p:extLst>
      <p:ext uri="{BB962C8B-B14F-4D97-AF65-F5344CB8AC3E}">
        <p14:creationId xmlns:p14="http://schemas.microsoft.com/office/powerpoint/2010/main" val="62963677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Function Basic</a:t>
            </a:r>
            <a:endParaRPr lang="zh-TW" altLang="en-US" dirty="0"/>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範例</a:t>
            </a:r>
            <a:r>
              <a:rPr lang="en-US" altLang="zh-TW" b="1" dirty="0"/>
              <a:t>1:</a:t>
            </a:r>
          </a:p>
          <a:p>
            <a:pPr marL="0" indent="0">
              <a:buNone/>
            </a:pPr>
            <a:r>
              <a:rPr lang="zh-TW" altLang="en-US" dirty="0"/>
              <a:t>輸入名子</a:t>
            </a:r>
            <a:endParaRPr lang="en-US" altLang="zh-TW" dirty="0"/>
          </a:p>
          <a:p>
            <a:pPr marL="0" indent="0">
              <a:buNone/>
            </a:pPr>
            <a:r>
              <a:rPr lang="zh-TW" altLang="en-US" dirty="0">
                <a:solidFill>
                  <a:srgbClr val="FF0000"/>
                </a:solidFill>
              </a:rPr>
              <a:t>輸出</a:t>
            </a:r>
            <a:r>
              <a:rPr lang="en-US" altLang="zh-TW" dirty="0">
                <a:solidFill>
                  <a:srgbClr val="FF0000"/>
                </a:solidFill>
              </a:rPr>
              <a:t>Hello,</a:t>
            </a:r>
            <a:r>
              <a:rPr lang="zh-TW" altLang="en-US" dirty="0"/>
              <a:t>名子</a:t>
            </a:r>
            <a:endParaRPr lang="en-US" altLang="zh-TW" dirty="0"/>
          </a:p>
          <a:p>
            <a:pPr marL="0" indent="0">
              <a:buNone/>
            </a:pPr>
            <a:endParaRPr lang="en-US" altLang="zh-TW" dirty="0">
              <a:solidFill>
                <a:srgbClr val="FF0000"/>
              </a:solidFill>
            </a:endParaRPr>
          </a:p>
        </p:txBody>
      </p:sp>
      <p:pic>
        <p:nvPicPr>
          <p:cNvPr id="6" name="圖片 5"/>
          <p:cNvPicPr>
            <a:picLocks noChangeAspect="1"/>
          </p:cNvPicPr>
          <p:nvPr/>
        </p:nvPicPr>
        <p:blipFill>
          <a:blip r:embed="rId2"/>
          <a:stretch>
            <a:fillRect/>
          </a:stretch>
        </p:blipFill>
        <p:spPr>
          <a:xfrm>
            <a:off x="4788024" y="3789040"/>
            <a:ext cx="4121540" cy="1845554"/>
          </a:xfrm>
          <a:prstGeom prst="rect">
            <a:avLst/>
          </a:prstGeom>
        </p:spPr>
      </p:pic>
      <p:pic>
        <p:nvPicPr>
          <p:cNvPr id="7" name="圖片 6"/>
          <p:cNvPicPr>
            <a:picLocks noChangeAspect="1"/>
          </p:cNvPicPr>
          <p:nvPr/>
        </p:nvPicPr>
        <p:blipFill>
          <a:blip r:embed="rId3"/>
          <a:stretch>
            <a:fillRect/>
          </a:stretch>
        </p:blipFill>
        <p:spPr>
          <a:xfrm>
            <a:off x="92309" y="3717032"/>
            <a:ext cx="4163038" cy="1296144"/>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83</a:t>
            </a:fld>
            <a:endParaRPr lang="zh-TW" altLang="en-US"/>
          </a:p>
        </p:txBody>
      </p:sp>
    </p:spTree>
    <p:extLst>
      <p:ext uri="{BB962C8B-B14F-4D97-AF65-F5344CB8AC3E}">
        <p14:creationId xmlns:p14="http://schemas.microsoft.com/office/powerpoint/2010/main" val="357638410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Function Basic</a:t>
            </a:r>
            <a:endParaRPr lang="zh-TW" altLang="en-US" dirty="0"/>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範例</a:t>
            </a:r>
            <a:r>
              <a:rPr lang="en-US" altLang="zh-TW" b="1" dirty="0"/>
              <a:t>2:</a:t>
            </a:r>
            <a:r>
              <a:rPr lang="zh-TW" altLang="en-US" b="1" dirty="0"/>
              <a:t>使用函式縮減複雜運算</a:t>
            </a:r>
            <a:endParaRPr lang="en-US" altLang="zh-TW" b="1" dirty="0"/>
          </a:p>
          <a:p>
            <a:pPr marL="0" indent="0">
              <a:buNone/>
            </a:pPr>
            <a:r>
              <a:rPr lang="zh-TW" altLang="en-US" dirty="0">
                <a:solidFill>
                  <a:srgbClr val="FF0000"/>
                </a:solidFill>
              </a:rPr>
              <a:t>輸入</a:t>
            </a:r>
            <a:r>
              <a:rPr lang="en-US" altLang="zh-TW" dirty="0">
                <a:solidFill>
                  <a:srgbClr val="FF0000"/>
                </a:solidFill>
              </a:rPr>
              <a:t>100</a:t>
            </a:r>
            <a:r>
              <a:rPr lang="zh-TW" altLang="en-US" dirty="0">
                <a:solidFill>
                  <a:srgbClr val="FF0000"/>
                </a:solidFill>
              </a:rPr>
              <a:t>組數字，並輸出相加</a:t>
            </a:r>
            <a:endParaRPr lang="en-US" altLang="zh-TW" dirty="0">
              <a:solidFill>
                <a:srgbClr val="FF0000"/>
              </a:solidFill>
            </a:endParaRPr>
          </a:p>
        </p:txBody>
      </p:sp>
      <p:pic>
        <p:nvPicPr>
          <p:cNvPr id="4" name="圖片 3"/>
          <p:cNvPicPr>
            <a:picLocks noChangeAspect="1"/>
          </p:cNvPicPr>
          <p:nvPr/>
        </p:nvPicPr>
        <p:blipFill>
          <a:blip r:embed="rId2"/>
          <a:stretch>
            <a:fillRect/>
          </a:stretch>
        </p:blipFill>
        <p:spPr>
          <a:xfrm>
            <a:off x="467544" y="3140968"/>
            <a:ext cx="3668635" cy="2266312"/>
          </a:xfrm>
          <a:prstGeom prst="rect">
            <a:avLst/>
          </a:prstGeom>
        </p:spPr>
      </p:pic>
      <p:pic>
        <p:nvPicPr>
          <p:cNvPr id="5" name="圖片 4"/>
          <p:cNvPicPr>
            <a:picLocks noChangeAspect="1"/>
          </p:cNvPicPr>
          <p:nvPr/>
        </p:nvPicPr>
        <p:blipFill>
          <a:blip r:embed="rId3"/>
          <a:stretch>
            <a:fillRect/>
          </a:stretch>
        </p:blipFill>
        <p:spPr>
          <a:xfrm>
            <a:off x="4455395" y="3109934"/>
            <a:ext cx="4193827" cy="2500953"/>
          </a:xfrm>
          <a:prstGeom prst="rect">
            <a:avLst/>
          </a:prstGeom>
        </p:spPr>
      </p:pic>
      <p:sp>
        <p:nvSpPr>
          <p:cNvPr id="6" name="投影片編號版面配置區 5"/>
          <p:cNvSpPr>
            <a:spLocks noGrp="1"/>
          </p:cNvSpPr>
          <p:nvPr>
            <p:ph type="sldNum" sz="quarter" idx="12"/>
          </p:nvPr>
        </p:nvSpPr>
        <p:spPr/>
        <p:txBody>
          <a:bodyPr/>
          <a:lstStyle/>
          <a:p>
            <a:fld id="{91158461-0285-4965-AF1E-FACC7B0CCAF7}" type="slidenum">
              <a:rPr lang="zh-TW" altLang="en-US" smtClean="0"/>
              <a:t>84</a:t>
            </a:fld>
            <a:endParaRPr lang="zh-TW" altLang="en-US"/>
          </a:p>
        </p:txBody>
      </p:sp>
    </p:spTree>
    <p:extLst>
      <p:ext uri="{BB962C8B-B14F-4D97-AF65-F5344CB8AC3E}">
        <p14:creationId xmlns:p14="http://schemas.microsoft.com/office/powerpoint/2010/main" val="340737880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Function Basic</a:t>
            </a:r>
            <a:endParaRPr lang="zh-TW" altLang="en-US" dirty="0"/>
          </a:p>
        </p:txBody>
      </p:sp>
      <p:sp>
        <p:nvSpPr>
          <p:cNvPr id="3" name="內容版面配置區 2"/>
          <p:cNvSpPr>
            <a:spLocks noGrp="1"/>
          </p:cNvSpPr>
          <p:nvPr>
            <p:ph idx="1"/>
          </p:nvPr>
        </p:nvSpPr>
        <p:spPr>
          <a:xfrm>
            <a:off x="147287" y="1166018"/>
            <a:ext cx="8229600" cy="4525963"/>
          </a:xfrm>
        </p:spPr>
        <p:txBody>
          <a:bodyPr/>
          <a:lstStyle/>
          <a:p>
            <a:pPr marL="0" indent="0">
              <a:buNone/>
            </a:pPr>
            <a:r>
              <a:rPr lang="zh-TW" altLang="en-US" b="1" dirty="0"/>
              <a:t>範例</a:t>
            </a:r>
            <a:r>
              <a:rPr lang="en-US" altLang="zh-TW" b="1" dirty="0"/>
              <a:t>3:</a:t>
            </a:r>
            <a:r>
              <a:rPr lang="zh-TW" altLang="en-US" b="1" dirty="0"/>
              <a:t>重複判斷邏輯</a:t>
            </a:r>
            <a:endParaRPr lang="en-US" altLang="zh-TW" b="1" dirty="0"/>
          </a:p>
          <a:p>
            <a:pPr marL="0" indent="0">
              <a:buNone/>
            </a:pPr>
            <a:r>
              <a:rPr lang="zh-TW" altLang="en-US" dirty="0">
                <a:solidFill>
                  <a:srgbClr val="FF0000"/>
                </a:solidFill>
              </a:rPr>
              <a:t>輸入</a:t>
            </a:r>
            <a:r>
              <a:rPr lang="en-US" altLang="zh-TW" dirty="0">
                <a:solidFill>
                  <a:srgbClr val="FF0000"/>
                </a:solidFill>
              </a:rPr>
              <a:t>100</a:t>
            </a:r>
            <a:r>
              <a:rPr lang="zh-TW" altLang="en-US" dirty="0">
                <a:solidFill>
                  <a:srgbClr val="FF0000"/>
                </a:solidFill>
              </a:rPr>
              <a:t>組身高體重，來計算</a:t>
            </a:r>
            <a:r>
              <a:rPr lang="en-US" altLang="zh-TW" dirty="0">
                <a:solidFill>
                  <a:srgbClr val="FF0000"/>
                </a:solidFill>
              </a:rPr>
              <a:t>BMI</a:t>
            </a:r>
            <a:r>
              <a:rPr lang="zh-TW" altLang="en-US" dirty="0">
                <a:solidFill>
                  <a:srgbClr val="FF0000"/>
                </a:solidFill>
              </a:rPr>
              <a:t>，進而推得身體狀態</a:t>
            </a:r>
            <a:endParaRPr lang="en-US" altLang="zh-TW" dirty="0">
              <a:solidFill>
                <a:srgbClr val="FF0000"/>
              </a:solidFill>
            </a:endParaRPr>
          </a:p>
        </p:txBody>
      </p:sp>
      <p:pic>
        <p:nvPicPr>
          <p:cNvPr id="7" name="圖片 6"/>
          <p:cNvPicPr>
            <a:picLocks noChangeAspect="1"/>
          </p:cNvPicPr>
          <p:nvPr/>
        </p:nvPicPr>
        <p:blipFill>
          <a:blip r:embed="rId2"/>
          <a:stretch>
            <a:fillRect/>
          </a:stretch>
        </p:blipFill>
        <p:spPr>
          <a:xfrm>
            <a:off x="3563888" y="2484861"/>
            <a:ext cx="5361644" cy="5021408"/>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85</a:t>
            </a:fld>
            <a:endParaRPr lang="zh-TW" altLang="en-US"/>
          </a:p>
        </p:txBody>
      </p:sp>
    </p:spTree>
    <p:extLst>
      <p:ext uri="{BB962C8B-B14F-4D97-AF65-F5344CB8AC3E}">
        <p14:creationId xmlns:p14="http://schemas.microsoft.com/office/powerpoint/2010/main" val="57966249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Function Basic</a:t>
            </a:r>
            <a:endParaRPr lang="zh-TW" altLang="en-US" dirty="0"/>
          </a:p>
        </p:txBody>
      </p:sp>
      <p:pic>
        <p:nvPicPr>
          <p:cNvPr id="7" name="圖片 6"/>
          <p:cNvPicPr>
            <a:picLocks noChangeAspect="1"/>
          </p:cNvPicPr>
          <p:nvPr/>
        </p:nvPicPr>
        <p:blipFill>
          <a:blip r:embed="rId2"/>
          <a:stretch>
            <a:fillRect/>
          </a:stretch>
        </p:blipFill>
        <p:spPr>
          <a:xfrm>
            <a:off x="3419872" y="1020241"/>
            <a:ext cx="5616624" cy="5260208"/>
          </a:xfrm>
          <a:prstGeom prst="rect">
            <a:avLst/>
          </a:prstGeom>
        </p:spPr>
      </p:pic>
      <p:sp>
        <p:nvSpPr>
          <p:cNvPr id="9" name="內容版面配置區 2"/>
          <p:cNvSpPr>
            <a:spLocks noGrp="1"/>
          </p:cNvSpPr>
          <p:nvPr>
            <p:ph idx="1"/>
          </p:nvPr>
        </p:nvSpPr>
        <p:spPr>
          <a:xfrm>
            <a:off x="190438" y="1020241"/>
            <a:ext cx="8229600" cy="4525963"/>
          </a:xfrm>
        </p:spPr>
        <p:txBody>
          <a:bodyPr/>
          <a:lstStyle/>
          <a:p>
            <a:pPr marL="0" indent="0">
              <a:buNone/>
            </a:pPr>
            <a:r>
              <a:rPr lang="zh-TW" altLang="en-US" b="1" dirty="0"/>
              <a:t>傳統</a:t>
            </a:r>
            <a:r>
              <a:rPr lang="en-US" altLang="zh-TW" b="1" dirty="0"/>
              <a:t>:</a:t>
            </a:r>
            <a:r>
              <a:rPr lang="zh-TW" altLang="en-US" b="1" dirty="0"/>
              <a:t>不直觀</a:t>
            </a:r>
            <a:endParaRPr lang="en-US" altLang="zh-TW" b="1" dirty="0">
              <a:solidFill>
                <a:srgbClr val="FF0000"/>
              </a:solidFill>
            </a:endParaRPr>
          </a:p>
        </p:txBody>
      </p:sp>
      <p:sp>
        <p:nvSpPr>
          <p:cNvPr id="3" name="投影片編號版面配置區 2"/>
          <p:cNvSpPr>
            <a:spLocks noGrp="1"/>
          </p:cNvSpPr>
          <p:nvPr>
            <p:ph type="sldNum" sz="quarter" idx="12"/>
          </p:nvPr>
        </p:nvSpPr>
        <p:spPr/>
        <p:txBody>
          <a:bodyPr/>
          <a:lstStyle/>
          <a:p>
            <a:fld id="{91158461-0285-4965-AF1E-FACC7B0CCAF7}" type="slidenum">
              <a:rPr lang="zh-TW" altLang="en-US" smtClean="0"/>
              <a:t>86</a:t>
            </a:fld>
            <a:endParaRPr lang="zh-TW" altLang="en-US"/>
          </a:p>
        </p:txBody>
      </p:sp>
    </p:spTree>
    <p:extLst>
      <p:ext uri="{BB962C8B-B14F-4D97-AF65-F5344CB8AC3E}">
        <p14:creationId xmlns:p14="http://schemas.microsoft.com/office/powerpoint/2010/main" val="91921001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Function Basic</a:t>
            </a:r>
            <a:endParaRPr lang="zh-TW" altLang="en-US" dirty="0"/>
          </a:p>
        </p:txBody>
      </p:sp>
      <p:pic>
        <p:nvPicPr>
          <p:cNvPr id="3" name="圖片 2"/>
          <p:cNvPicPr>
            <a:picLocks noChangeAspect="1"/>
          </p:cNvPicPr>
          <p:nvPr/>
        </p:nvPicPr>
        <p:blipFill>
          <a:blip r:embed="rId2"/>
          <a:stretch>
            <a:fillRect/>
          </a:stretch>
        </p:blipFill>
        <p:spPr>
          <a:xfrm>
            <a:off x="3512807" y="908720"/>
            <a:ext cx="4918157" cy="5417395"/>
          </a:xfrm>
          <a:prstGeom prst="rect">
            <a:avLst/>
          </a:prstGeom>
        </p:spPr>
      </p:pic>
      <p:sp>
        <p:nvSpPr>
          <p:cNvPr id="5" name="內容版面配置區 2"/>
          <p:cNvSpPr>
            <a:spLocks noGrp="1"/>
          </p:cNvSpPr>
          <p:nvPr>
            <p:ph idx="1"/>
          </p:nvPr>
        </p:nvSpPr>
        <p:spPr>
          <a:xfrm>
            <a:off x="190438" y="1020241"/>
            <a:ext cx="8229600" cy="4525963"/>
          </a:xfrm>
        </p:spPr>
        <p:txBody>
          <a:bodyPr/>
          <a:lstStyle/>
          <a:p>
            <a:pPr marL="0" indent="0">
              <a:buNone/>
            </a:pPr>
            <a:r>
              <a:rPr lang="zh-TW" altLang="en-US" b="1" dirty="0"/>
              <a:t>函式化</a:t>
            </a:r>
            <a:r>
              <a:rPr lang="en-US" altLang="zh-TW" b="1" dirty="0"/>
              <a:t>:</a:t>
            </a:r>
            <a:endParaRPr lang="en-US" altLang="zh-TW" b="1" dirty="0">
              <a:solidFill>
                <a:srgbClr val="FF0000"/>
              </a:solidFill>
            </a:endParaRP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87</a:t>
            </a:fld>
            <a:endParaRPr lang="zh-TW" altLang="en-US"/>
          </a:p>
        </p:txBody>
      </p:sp>
    </p:spTree>
    <p:extLst>
      <p:ext uri="{BB962C8B-B14F-4D97-AF65-F5344CB8AC3E}">
        <p14:creationId xmlns:p14="http://schemas.microsoft.com/office/powerpoint/2010/main" val="172440697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Function Basic</a:t>
            </a:r>
            <a:endParaRPr lang="zh-TW" altLang="en-US" dirty="0"/>
          </a:p>
        </p:txBody>
      </p:sp>
      <p:sp>
        <p:nvSpPr>
          <p:cNvPr id="3" name="內容版面配置區 2"/>
          <p:cNvSpPr>
            <a:spLocks noGrp="1"/>
          </p:cNvSpPr>
          <p:nvPr>
            <p:ph idx="1"/>
          </p:nvPr>
        </p:nvSpPr>
        <p:spPr>
          <a:xfrm>
            <a:off x="-162272" y="1043608"/>
            <a:ext cx="9468544" cy="4525963"/>
          </a:xfrm>
        </p:spPr>
        <p:txBody>
          <a:bodyPr>
            <a:normAutofit lnSpcReduction="10000"/>
          </a:bodyPr>
          <a:lstStyle/>
          <a:p>
            <a:pPr marL="0" indent="0">
              <a:buNone/>
            </a:pPr>
            <a:r>
              <a:rPr lang="zh-TW" altLang="en-US" b="1" dirty="0"/>
              <a:t>範例</a:t>
            </a:r>
            <a:r>
              <a:rPr lang="en-US" altLang="zh-TW" b="1" dirty="0"/>
              <a:t>4:</a:t>
            </a:r>
            <a:r>
              <a:rPr lang="zh-TW" altLang="en-US" b="1" dirty="0"/>
              <a:t>有預設值</a:t>
            </a:r>
            <a:endParaRPr lang="en-US" altLang="zh-TW" b="1" dirty="0"/>
          </a:p>
          <a:p>
            <a:pPr marL="0" indent="0">
              <a:buNone/>
            </a:pPr>
            <a:r>
              <a:rPr lang="zh-TW" altLang="en-US" dirty="0"/>
              <a:t>題目描述：計算矩形面積</a:t>
            </a:r>
          </a:p>
          <a:p>
            <a:pPr marL="0" indent="0">
              <a:buNone/>
            </a:pPr>
            <a:endParaRPr lang="zh-TW" altLang="en-US" dirty="0"/>
          </a:p>
          <a:p>
            <a:pPr marL="0" indent="0">
              <a:buNone/>
            </a:pPr>
            <a:r>
              <a:rPr lang="zh-TW" altLang="en-US" dirty="0"/>
              <a:t>設計一個計算矩形面積的函式 </a:t>
            </a:r>
            <a:r>
              <a:rPr lang="en-US" altLang="zh-TW" dirty="0" err="1"/>
              <a:t>calculate_area</a:t>
            </a:r>
            <a:r>
              <a:rPr lang="en-US" altLang="zh-TW" dirty="0"/>
              <a:t>()</a:t>
            </a:r>
            <a:r>
              <a:rPr lang="zh-TW" altLang="en-US" dirty="0"/>
              <a:t>，該函式接受兩個參數 </a:t>
            </a:r>
            <a:r>
              <a:rPr lang="en-US" altLang="zh-TW" dirty="0"/>
              <a:t>length </a:t>
            </a:r>
            <a:r>
              <a:rPr lang="zh-TW" altLang="en-US" dirty="0"/>
              <a:t>和 </a:t>
            </a:r>
            <a:r>
              <a:rPr lang="en-US" altLang="zh-TW" dirty="0"/>
              <a:t>width</a:t>
            </a:r>
            <a:r>
              <a:rPr lang="zh-TW" altLang="en-US" dirty="0"/>
              <a:t>，分別代表矩形的長度和寬度這兩個參數都有</a:t>
            </a:r>
            <a:r>
              <a:rPr lang="zh-TW" altLang="en-US" b="1" dirty="0"/>
              <a:t>預設值</a:t>
            </a:r>
            <a:r>
              <a:rPr lang="zh-TW" altLang="en-US" dirty="0"/>
              <a:t>，長度預設為 </a:t>
            </a:r>
            <a:r>
              <a:rPr lang="en-US" altLang="zh-TW" dirty="0"/>
              <a:t>1</a:t>
            </a:r>
            <a:r>
              <a:rPr lang="zh-TW" altLang="en-US" dirty="0"/>
              <a:t>，寬度預設為 </a:t>
            </a:r>
            <a:r>
              <a:rPr lang="en-US" altLang="zh-TW" dirty="0"/>
              <a:t>1</a:t>
            </a:r>
            <a:r>
              <a:rPr lang="zh-TW" altLang="en-US" dirty="0"/>
              <a:t>。</a:t>
            </a:r>
            <a:endParaRPr lang="en-US" altLang="zh-TW" dirty="0">
              <a:solidFill>
                <a:srgbClr val="FF0000"/>
              </a:solidFill>
            </a:endParaRPr>
          </a:p>
        </p:txBody>
      </p:sp>
      <p:sp>
        <p:nvSpPr>
          <p:cNvPr id="6" name="投影片編號版面配置區 5"/>
          <p:cNvSpPr>
            <a:spLocks noGrp="1"/>
          </p:cNvSpPr>
          <p:nvPr>
            <p:ph type="sldNum" sz="quarter" idx="12"/>
          </p:nvPr>
        </p:nvSpPr>
        <p:spPr/>
        <p:txBody>
          <a:bodyPr/>
          <a:lstStyle/>
          <a:p>
            <a:fld id="{91158461-0285-4965-AF1E-FACC7B0CCAF7}" type="slidenum">
              <a:rPr lang="zh-TW" altLang="en-US" smtClean="0"/>
              <a:t>88</a:t>
            </a:fld>
            <a:endParaRPr lang="zh-TW" altLang="en-US"/>
          </a:p>
        </p:txBody>
      </p:sp>
    </p:spTree>
    <p:extLst>
      <p:ext uri="{BB962C8B-B14F-4D97-AF65-F5344CB8AC3E}">
        <p14:creationId xmlns:p14="http://schemas.microsoft.com/office/powerpoint/2010/main" val="150221778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Function Basic</a:t>
            </a:r>
            <a:endParaRPr lang="zh-TW" altLang="en-US" dirty="0"/>
          </a:p>
        </p:txBody>
      </p:sp>
      <p:sp>
        <p:nvSpPr>
          <p:cNvPr id="3" name="內容版面配置區 2"/>
          <p:cNvSpPr>
            <a:spLocks noGrp="1"/>
          </p:cNvSpPr>
          <p:nvPr>
            <p:ph idx="1"/>
          </p:nvPr>
        </p:nvSpPr>
        <p:spPr>
          <a:xfrm>
            <a:off x="-17136" y="1043608"/>
            <a:ext cx="9468544" cy="4525963"/>
          </a:xfrm>
        </p:spPr>
        <p:txBody>
          <a:bodyPr>
            <a:normAutofit/>
          </a:bodyPr>
          <a:lstStyle/>
          <a:p>
            <a:pPr marL="0" indent="0">
              <a:buNone/>
            </a:pPr>
            <a:r>
              <a:rPr lang="zh-TW" altLang="en-US" b="1" dirty="0"/>
              <a:t>範例</a:t>
            </a:r>
            <a:r>
              <a:rPr lang="en-US" altLang="zh-TW" b="1" dirty="0"/>
              <a:t>4</a:t>
            </a:r>
            <a:r>
              <a:rPr lang="zh-TW" altLang="en-US" b="1" dirty="0"/>
              <a:t>答案</a:t>
            </a:r>
            <a:endParaRPr lang="en-US" altLang="zh-TW" b="1" dirty="0"/>
          </a:p>
        </p:txBody>
      </p:sp>
      <p:sp>
        <p:nvSpPr>
          <p:cNvPr id="6" name="投影片編號版面配置區 5"/>
          <p:cNvSpPr>
            <a:spLocks noGrp="1"/>
          </p:cNvSpPr>
          <p:nvPr>
            <p:ph type="sldNum" sz="quarter" idx="12"/>
          </p:nvPr>
        </p:nvSpPr>
        <p:spPr/>
        <p:txBody>
          <a:bodyPr/>
          <a:lstStyle/>
          <a:p>
            <a:fld id="{91158461-0285-4965-AF1E-FACC7B0CCAF7}" type="slidenum">
              <a:rPr lang="zh-TW" altLang="en-US" smtClean="0"/>
              <a:t>89</a:t>
            </a:fld>
            <a:endParaRPr lang="zh-TW" altLang="en-US"/>
          </a:p>
        </p:txBody>
      </p:sp>
      <p:pic>
        <p:nvPicPr>
          <p:cNvPr id="4" name="圖片 3"/>
          <p:cNvPicPr>
            <a:picLocks noChangeAspect="1"/>
          </p:cNvPicPr>
          <p:nvPr/>
        </p:nvPicPr>
        <p:blipFill>
          <a:blip r:embed="rId2"/>
          <a:stretch>
            <a:fillRect/>
          </a:stretch>
        </p:blipFill>
        <p:spPr>
          <a:xfrm>
            <a:off x="395535" y="1700808"/>
            <a:ext cx="5946451" cy="3528392"/>
          </a:xfrm>
          <a:prstGeom prst="rect">
            <a:avLst/>
          </a:prstGeom>
        </p:spPr>
      </p:pic>
    </p:spTree>
    <p:extLst>
      <p:ext uri="{BB962C8B-B14F-4D97-AF65-F5344CB8AC3E}">
        <p14:creationId xmlns:p14="http://schemas.microsoft.com/office/powerpoint/2010/main" val="2948143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err="1"/>
              <a:t>Codeforce</a:t>
            </a:r>
            <a:endParaRPr lang="zh-TW" altLang="en-US" dirty="0"/>
          </a:p>
        </p:txBody>
      </p:sp>
      <p:sp>
        <p:nvSpPr>
          <p:cNvPr id="13" name="投影片編號版面配置區 12"/>
          <p:cNvSpPr>
            <a:spLocks noGrp="1"/>
          </p:cNvSpPr>
          <p:nvPr>
            <p:ph type="sldNum" sz="quarter" idx="12"/>
          </p:nvPr>
        </p:nvSpPr>
        <p:spPr/>
        <p:txBody>
          <a:bodyPr/>
          <a:lstStyle/>
          <a:p>
            <a:fld id="{91158461-0285-4965-AF1E-FACC7B0CCAF7}" type="slidenum">
              <a:rPr lang="zh-TW" altLang="en-US" smtClean="0"/>
              <a:t>9</a:t>
            </a:fld>
            <a:endParaRPr lang="zh-TW" altLang="en-US"/>
          </a:p>
        </p:txBody>
      </p:sp>
      <p:sp>
        <p:nvSpPr>
          <p:cNvPr id="4" name="文字方塊 3"/>
          <p:cNvSpPr txBox="1"/>
          <p:nvPr/>
        </p:nvSpPr>
        <p:spPr>
          <a:xfrm>
            <a:off x="298893" y="855401"/>
            <a:ext cx="184731" cy="553998"/>
          </a:xfrm>
          <a:prstGeom prst="rect">
            <a:avLst/>
          </a:prstGeom>
          <a:noFill/>
        </p:spPr>
        <p:txBody>
          <a:bodyPr wrap="none" rtlCol="0">
            <a:spAutoFit/>
          </a:bodyPr>
          <a:lstStyle/>
          <a:p>
            <a:endParaRPr lang="zh-TW" altLang="en-US" sz="3000" dirty="0">
              <a:latin typeface="+mj-ea"/>
              <a:ea typeface="+mj-ea"/>
            </a:endParaRPr>
          </a:p>
        </p:txBody>
      </p:sp>
      <p:pic>
        <p:nvPicPr>
          <p:cNvPr id="3" name="圖片 2"/>
          <p:cNvPicPr>
            <a:picLocks noChangeAspect="1"/>
          </p:cNvPicPr>
          <p:nvPr/>
        </p:nvPicPr>
        <p:blipFill>
          <a:blip r:embed="rId2"/>
          <a:stretch>
            <a:fillRect/>
          </a:stretch>
        </p:blipFill>
        <p:spPr>
          <a:xfrm>
            <a:off x="386019" y="1986266"/>
            <a:ext cx="6791699" cy="4235469"/>
          </a:xfrm>
          <a:prstGeom prst="rect">
            <a:avLst/>
          </a:prstGeom>
        </p:spPr>
      </p:pic>
      <p:sp>
        <p:nvSpPr>
          <p:cNvPr id="8" name="文字方塊 7"/>
          <p:cNvSpPr txBox="1"/>
          <p:nvPr/>
        </p:nvSpPr>
        <p:spPr>
          <a:xfrm>
            <a:off x="110758" y="934325"/>
            <a:ext cx="8648521" cy="553998"/>
          </a:xfrm>
          <a:prstGeom prst="rect">
            <a:avLst/>
          </a:prstGeom>
          <a:noFill/>
        </p:spPr>
        <p:txBody>
          <a:bodyPr wrap="none" rtlCol="0">
            <a:spAutoFit/>
          </a:bodyPr>
          <a:lstStyle/>
          <a:p>
            <a:r>
              <a:rPr lang="zh-TW" altLang="en-US" sz="3000" dirty="0">
                <a:latin typeface="+mj-ea"/>
                <a:ea typeface="+mj-ea"/>
              </a:rPr>
              <a:t>會有輸入輸出格式以及範例，範例要</a:t>
            </a:r>
            <a:r>
              <a:rPr lang="zh-TW" altLang="en-US" sz="3000" dirty="0">
                <a:solidFill>
                  <a:srgbClr val="FF0000"/>
                </a:solidFill>
                <a:latin typeface="+mj-ea"/>
                <a:ea typeface="+mj-ea"/>
              </a:rPr>
              <a:t>全對在做上傳</a:t>
            </a:r>
          </a:p>
        </p:txBody>
      </p:sp>
    </p:spTree>
    <p:extLst>
      <p:ext uri="{BB962C8B-B14F-4D97-AF65-F5344CB8AC3E}">
        <p14:creationId xmlns:p14="http://schemas.microsoft.com/office/powerpoint/2010/main" val="339339266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467544" y="2635696"/>
            <a:ext cx="8566720" cy="1586607"/>
          </a:xfrm>
        </p:spPr>
        <p:txBody>
          <a:bodyPr>
            <a:normAutofit/>
          </a:bodyPr>
          <a:lstStyle/>
          <a:p>
            <a:r>
              <a:rPr lang="en-US" altLang="zh-TW" sz="5400" dirty="0"/>
              <a:t>Data Structure</a:t>
            </a:r>
            <a:endParaRPr lang="zh-TW" altLang="en-US" sz="5400" dirty="0"/>
          </a:p>
        </p:txBody>
      </p:sp>
      <p:sp>
        <p:nvSpPr>
          <p:cNvPr id="3" name="投影片編號版面配置區 2"/>
          <p:cNvSpPr>
            <a:spLocks noGrp="1"/>
          </p:cNvSpPr>
          <p:nvPr>
            <p:ph type="sldNum" sz="quarter" idx="12"/>
          </p:nvPr>
        </p:nvSpPr>
        <p:spPr/>
        <p:txBody>
          <a:bodyPr/>
          <a:lstStyle/>
          <a:p>
            <a:fld id="{91158461-0285-4965-AF1E-FACC7B0CCAF7}" type="slidenum">
              <a:rPr lang="zh-TW" altLang="en-US" smtClean="0"/>
              <a:t>90</a:t>
            </a:fld>
            <a:endParaRPr lang="zh-TW" altLang="en-US"/>
          </a:p>
        </p:txBody>
      </p:sp>
    </p:spTree>
    <p:extLst>
      <p:ext uri="{BB962C8B-B14F-4D97-AF65-F5344CB8AC3E}">
        <p14:creationId xmlns:p14="http://schemas.microsoft.com/office/powerpoint/2010/main" val="65760531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457200" y="1117045"/>
            <a:ext cx="8229600" cy="4525963"/>
          </a:xfrm>
        </p:spPr>
        <p:txBody>
          <a:bodyPr/>
          <a:lstStyle/>
          <a:p>
            <a:pPr marL="0" indent="0">
              <a:buNone/>
            </a:pPr>
            <a:r>
              <a:rPr lang="zh-TW" altLang="en-US" b="1" dirty="0"/>
              <a:t>何謂</a:t>
            </a:r>
            <a:r>
              <a:rPr lang="en-US" altLang="zh-TW" b="1" dirty="0"/>
              <a:t>List</a:t>
            </a:r>
          </a:p>
          <a:p>
            <a:pPr marL="0" indent="0">
              <a:buNone/>
            </a:pPr>
            <a:r>
              <a:rPr lang="zh-TW" altLang="en-US" dirty="0"/>
              <a:t>簡單來說，我們之前的都能存一個數值或一個文字，但若我們要儲存更多，就要使用</a:t>
            </a:r>
            <a:r>
              <a:rPr lang="en-US" altLang="zh-TW" dirty="0"/>
              <a:t>List</a:t>
            </a:r>
            <a:r>
              <a:rPr lang="zh-TW" altLang="en-US" dirty="0"/>
              <a:t>來使用</a:t>
            </a:r>
            <a:endParaRPr lang="en-US" altLang="zh-TW" dirty="0"/>
          </a:p>
          <a:p>
            <a:pPr marL="742950" indent="-742950">
              <a:buAutoNum type="arabicPeriod"/>
            </a:pPr>
            <a:r>
              <a:rPr lang="zh-TW" altLang="en-US" dirty="0"/>
              <a:t>他可以將不只一個的變數放進去</a:t>
            </a:r>
            <a:endParaRPr lang="en-US" altLang="zh-TW" dirty="0"/>
          </a:p>
          <a:p>
            <a:pPr marL="742950" indent="-742950">
              <a:buAutoNum type="arabicPeriod"/>
            </a:pPr>
            <a:r>
              <a:rPr lang="zh-TW" altLang="en-US" dirty="0"/>
              <a:t> 可使用索引值拿取資料</a:t>
            </a:r>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91</a:t>
            </a:fld>
            <a:endParaRPr lang="zh-TW" altLang="en-US"/>
          </a:p>
        </p:txBody>
      </p:sp>
    </p:spTree>
    <p:extLst>
      <p:ext uri="{BB962C8B-B14F-4D97-AF65-F5344CB8AC3E}">
        <p14:creationId xmlns:p14="http://schemas.microsoft.com/office/powerpoint/2010/main" val="399563554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如何宣告</a:t>
            </a:r>
            <a:r>
              <a:rPr lang="en-US" altLang="zh-TW" b="1" dirty="0"/>
              <a:t>List</a:t>
            </a:r>
          </a:p>
          <a:p>
            <a:pPr marL="0" indent="0">
              <a:buNone/>
            </a:pPr>
            <a:r>
              <a:rPr lang="en-US" altLang="zh-TW" dirty="0"/>
              <a:t>1. </a:t>
            </a:r>
            <a:r>
              <a:rPr lang="zh-TW" altLang="en-US" dirty="0"/>
              <a:t>無預設值</a:t>
            </a:r>
            <a:endParaRPr lang="en-US" altLang="zh-TW" dirty="0"/>
          </a:p>
          <a:p>
            <a:pPr marL="0" indent="0">
              <a:buNone/>
            </a:pPr>
            <a:r>
              <a:rPr lang="en-US" altLang="zh-TW" dirty="0"/>
              <a:t>A = [] </a:t>
            </a:r>
          </a:p>
          <a:p>
            <a:pPr marL="0" indent="0">
              <a:buNone/>
            </a:pPr>
            <a:r>
              <a:rPr lang="en-US" altLang="zh-TW" dirty="0"/>
              <a:t>B = list()</a:t>
            </a:r>
          </a:p>
          <a:p>
            <a:pPr marL="0" indent="0">
              <a:buNone/>
            </a:pPr>
            <a:r>
              <a:rPr lang="en-US" altLang="zh-TW" dirty="0"/>
              <a:t>2.</a:t>
            </a:r>
            <a:r>
              <a:rPr lang="zh-TW" altLang="en-US" dirty="0"/>
              <a:t> 有預設值</a:t>
            </a:r>
            <a:endParaRPr lang="en-US" altLang="zh-TW" dirty="0"/>
          </a:p>
          <a:p>
            <a:pPr marL="0" indent="0">
              <a:buNone/>
            </a:pPr>
            <a:r>
              <a:rPr lang="en-US" altLang="zh-TW" dirty="0"/>
              <a:t>A = [1,2,3,4,5,6,7] </a:t>
            </a:r>
          </a:p>
          <a:p>
            <a:pPr marL="0" indent="0">
              <a:buNone/>
            </a:pPr>
            <a:endParaRPr lang="en-US" altLang="zh-TW" dirty="0"/>
          </a:p>
        </p:txBody>
      </p:sp>
      <p:sp>
        <p:nvSpPr>
          <p:cNvPr id="4" name="投影片編號版面配置區 3"/>
          <p:cNvSpPr>
            <a:spLocks noGrp="1"/>
          </p:cNvSpPr>
          <p:nvPr>
            <p:ph type="sldNum" sz="quarter" idx="12"/>
          </p:nvPr>
        </p:nvSpPr>
        <p:spPr/>
        <p:txBody>
          <a:bodyPr/>
          <a:lstStyle/>
          <a:p>
            <a:fld id="{91158461-0285-4965-AF1E-FACC7B0CCAF7}" type="slidenum">
              <a:rPr lang="zh-TW" altLang="en-US" smtClean="0"/>
              <a:t>92</a:t>
            </a:fld>
            <a:endParaRPr lang="zh-TW" altLang="en-US"/>
          </a:p>
        </p:txBody>
      </p:sp>
    </p:spTree>
    <p:extLst>
      <p:ext uri="{BB962C8B-B14F-4D97-AF65-F5344CB8AC3E}">
        <p14:creationId xmlns:p14="http://schemas.microsoft.com/office/powerpoint/2010/main" val="219545678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如何拿取</a:t>
            </a:r>
            <a:r>
              <a:rPr lang="en-US" altLang="zh-TW" b="1" dirty="0"/>
              <a:t>List</a:t>
            </a:r>
            <a:r>
              <a:rPr lang="zh-TW" altLang="en-US" b="1" dirty="0"/>
              <a:t>資料</a:t>
            </a:r>
            <a:endParaRPr lang="en-US" altLang="zh-TW" b="1" dirty="0"/>
          </a:p>
          <a:p>
            <a:pPr marL="0" indent="0">
              <a:buNone/>
            </a:pPr>
            <a:endParaRPr lang="en-US" altLang="zh-TW" dirty="0"/>
          </a:p>
          <a:p>
            <a:pPr marL="0" indent="0">
              <a:buNone/>
            </a:pPr>
            <a:endParaRPr lang="en-US" altLang="zh-TW" dirty="0"/>
          </a:p>
          <a:p>
            <a:pPr marL="0" indent="0">
              <a:buNone/>
            </a:pPr>
            <a:r>
              <a:rPr lang="en-US" altLang="zh-TW" dirty="0"/>
              <a:t>A = [1,2,3,4,5,6,7] </a:t>
            </a:r>
          </a:p>
          <a:p>
            <a:pPr marL="0" indent="0">
              <a:buNone/>
            </a:pPr>
            <a:r>
              <a:rPr lang="en-US" altLang="zh-TW" dirty="0"/>
              <a:t>print(A[0]) # </a:t>
            </a:r>
            <a:r>
              <a:rPr lang="zh-TW" altLang="en-US" dirty="0"/>
              <a:t>輸出</a:t>
            </a:r>
            <a:r>
              <a:rPr lang="en-US" altLang="zh-TW" dirty="0"/>
              <a:t>1</a:t>
            </a:r>
          </a:p>
          <a:p>
            <a:pPr marL="0" indent="0">
              <a:buNone/>
            </a:pPr>
            <a:r>
              <a:rPr lang="en-US" altLang="zh-TW" dirty="0"/>
              <a:t>print(A[5]) # </a:t>
            </a:r>
            <a:r>
              <a:rPr lang="zh-TW" altLang="en-US" dirty="0"/>
              <a:t>輸出</a:t>
            </a:r>
            <a:r>
              <a:rPr lang="en-US" altLang="zh-TW" dirty="0"/>
              <a:t>6</a:t>
            </a:r>
          </a:p>
          <a:p>
            <a:pPr marL="0" indent="0">
              <a:buNone/>
            </a:pPr>
            <a:endParaRPr lang="en-US" altLang="zh-TW" dirty="0"/>
          </a:p>
        </p:txBody>
      </p:sp>
      <p:pic>
        <p:nvPicPr>
          <p:cNvPr id="4" name="圖片 3"/>
          <p:cNvPicPr>
            <a:picLocks noChangeAspect="1"/>
          </p:cNvPicPr>
          <p:nvPr/>
        </p:nvPicPr>
        <p:blipFill>
          <a:blip r:embed="rId2"/>
          <a:stretch>
            <a:fillRect/>
          </a:stretch>
        </p:blipFill>
        <p:spPr>
          <a:xfrm>
            <a:off x="395536" y="1844824"/>
            <a:ext cx="8249801" cy="657317"/>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93</a:t>
            </a:fld>
            <a:endParaRPr lang="zh-TW" altLang="en-US"/>
          </a:p>
        </p:txBody>
      </p:sp>
    </p:spTree>
    <p:extLst>
      <p:ext uri="{BB962C8B-B14F-4D97-AF65-F5344CB8AC3E}">
        <p14:creationId xmlns:p14="http://schemas.microsoft.com/office/powerpoint/2010/main" val="252848432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加入資料到</a:t>
            </a:r>
            <a:r>
              <a:rPr lang="en-US" altLang="zh-TW" b="1" dirty="0" err="1"/>
              <a:t>List.append</a:t>
            </a:r>
            <a:r>
              <a:rPr lang="en-US" altLang="zh-TW" b="1" dirty="0"/>
              <a:t> (</a:t>
            </a:r>
            <a:r>
              <a:rPr lang="zh-TW" altLang="en-US" b="1" dirty="0"/>
              <a:t>資料</a:t>
            </a:r>
            <a:r>
              <a:rPr lang="en-US" altLang="zh-TW" b="1" dirty="0"/>
              <a:t>)</a:t>
            </a:r>
          </a:p>
          <a:p>
            <a:pPr marL="0" indent="0">
              <a:buNone/>
            </a:pPr>
            <a:endParaRPr lang="en-US" altLang="zh-TW" dirty="0"/>
          </a:p>
          <a:p>
            <a:pPr marL="0" indent="0">
              <a:buNone/>
            </a:pPr>
            <a:endParaRPr lang="en-US" altLang="zh-TW" dirty="0"/>
          </a:p>
        </p:txBody>
      </p:sp>
      <p:pic>
        <p:nvPicPr>
          <p:cNvPr id="4" name="圖片 3"/>
          <p:cNvPicPr>
            <a:picLocks noChangeAspect="1"/>
          </p:cNvPicPr>
          <p:nvPr/>
        </p:nvPicPr>
        <p:blipFill>
          <a:blip r:embed="rId2"/>
          <a:stretch>
            <a:fillRect/>
          </a:stretch>
        </p:blipFill>
        <p:spPr>
          <a:xfrm>
            <a:off x="395536" y="1844824"/>
            <a:ext cx="8249801" cy="657317"/>
          </a:xfrm>
          <a:prstGeom prst="rect">
            <a:avLst/>
          </a:prstGeom>
        </p:spPr>
      </p:pic>
      <p:pic>
        <p:nvPicPr>
          <p:cNvPr id="5" name="圖片 4"/>
          <p:cNvPicPr>
            <a:picLocks noChangeAspect="1"/>
          </p:cNvPicPr>
          <p:nvPr/>
        </p:nvPicPr>
        <p:blipFill>
          <a:blip r:embed="rId3"/>
          <a:stretch>
            <a:fillRect/>
          </a:stretch>
        </p:blipFill>
        <p:spPr>
          <a:xfrm>
            <a:off x="470464" y="2657367"/>
            <a:ext cx="4067743" cy="1543265"/>
          </a:xfrm>
          <a:prstGeom prst="rect">
            <a:avLst/>
          </a:prstGeom>
        </p:spPr>
      </p:pic>
      <p:pic>
        <p:nvPicPr>
          <p:cNvPr id="6" name="圖片 5"/>
          <p:cNvPicPr>
            <a:picLocks noChangeAspect="1"/>
          </p:cNvPicPr>
          <p:nvPr/>
        </p:nvPicPr>
        <p:blipFill>
          <a:blip r:embed="rId4"/>
          <a:stretch>
            <a:fillRect/>
          </a:stretch>
        </p:blipFill>
        <p:spPr>
          <a:xfrm>
            <a:off x="465271" y="4437112"/>
            <a:ext cx="6496957" cy="1590897"/>
          </a:xfrm>
          <a:prstGeom prst="rect">
            <a:avLst/>
          </a:prstGeom>
        </p:spPr>
      </p:pic>
      <p:sp>
        <p:nvSpPr>
          <p:cNvPr id="7" name="投影片編號版面配置區 6"/>
          <p:cNvSpPr>
            <a:spLocks noGrp="1"/>
          </p:cNvSpPr>
          <p:nvPr>
            <p:ph type="sldNum" sz="quarter" idx="12"/>
          </p:nvPr>
        </p:nvSpPr>
        <p:spPr/>
        <p:txBody>
          <a:bodyPr/>
          <a:lstStyle/>
          <a:p>
            <a:fld id="{91158461-0285-4965-AF1E-FACC7B0CCAF7}" type="slidenum">
              <a:rPr lang="zh-TW" altLang="en-US" smtClean="0"/>
              <a:t>94</a:t>
            </a:fld>
            <a:endParaRPr lang="zh-TW" altLang="en-US"/>
          </a:p>
        </p:txBody>
      </p:sp>
    </p:spTree>
    <p:extLst>
      <p:ext uri="{BB962C8B-B14F-4D97-AF65-F5344CB8AC3E}">
        <p14:creationId xmlns:p14="http://schemas.microsoft.com/office/powerpoint/2010/main" val="211606714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插入資料 </a:t>
            </a:r>
            <a:r>
              <a:rPr lang="en-US" altLang="zh-TW" b="1" dirty="0" err="1"/>
              <a:t>List.insert</a:t>
            </a:r>
            <a:r>
              <a:rPr lang="en-US" altLang="zh-TW" b="1" dirty="0"/>
              <a:t>(</a:t>
            </a:r>
            <a:r>
              <a:rPr lang="zh-TW" altLang="en-US" b="1" dirty="0"/>
              <a:t>位置，資料</a:t>
            </a:r>
            <a:r>
              <a:rPr lang="en-US" altLang="zh-TW" b="1" dirty="0"/>
              <a:t>)</a:t>
            </a:r>
          </a:p>
          <a:p>
            <a:pPr marL="0" indent="0">
              <a:buNone/>
            </a:pPr>
            <a:endParaRPr lang="en-US" altLang="zh-TW" dirty="0"/>
          </a:p>
        </p:txBody>
      </p:sp>
      <p:pic>
        <p:nvPicPr>
          <p:cNvPr id="4" name="圖片 3"/>
          <p:cNvPicPr>
            <a:picLocks noChangeAspect="1"/>
          </p:cNvPicPr>
          <p:nvPr/>
        </p:nvPicPr>
        <p:blipFill>
          <a:blip r:embed="rId2"/>
          <a:stretch>
            <a:fillRect/>
          </a:stretch>
        </p:blipFill>
        <p:spPr>
          <a:xfrm>
            <a:off x="395536" y="1844824"/>
            <a:ext cx="8249801" cy="657317"/>
          </a:xfrm>
          <a:prstGeom prst="rect">
            <a:avLst/>
          </a:prstGeom>
        </p:spPr>
      </p:pic>
      <p:pic>
        <p:nvPicPr>
          <p:cNvPr id="6" name="圖片 5"/>
          <p:cNvPicPr>
            <a:picLocks noChangeAspect="1"/>
          </p:cNvPicPr>
          <p:nvPr/>
        </p:nvPicPr>
        <p:blipFill>
          <a:blip r:embed="rId3"/>
          <a:stretch>
            <a:fillRect/>
          </a:stretch>
        </p:blipFill>
        <p:spPr>
          <a:xfrm>
            <a:off x="395536" y="4581128"/>
            <a:ext cx="6973273" cy="1533739"/>
          </a:xfrm>
          <a:prstGeom prst="rect">
            <a:avLst/>
          </a:prstGeom>
        </p:spPr>
      </p:pic>
      <p:pic>
        <p:nvPicPr>
          <p:cNvPr id="7" name="圖片 6"/>
          <p:cNvPicPr>
            <a:picLocks noChangeAspect="1"/>
          </p:cNvPicPr>
          <p:nvPr/>
        </p:nvPicPr>
        <p:blipFill>
          <a:blip r:embed="rId4"/>
          <a:stretch>
            <a:fillRect/>
          </a:stretch>
        </p:blipFill>
        <p:spPr>
          <a:xfrm>
            <a:off x="408666" y="2813062"/>
            <a:ext cx="4887007" cy="1476581"/>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95</a:t>
            </a:fld>
            <a:endParaRPr lang="zh-TW" altLang="en-US"/>
          </a:p>
        </p:txBody>
      </p:sp>
    </p:spTree>
    <p:extLst>
      <p:ext uri="{BB962C8B-B14F-4D97-AF65-F5344CB8AC3E}">
        <p14:creationId xmlns:p14="http://schemas.microsoft.com/office/powerpoint/2010/main" val="331131441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移除資料到 </a:t>
            </a:r>
            <a:r>
              <a:rPr lang="en-US" altLang="zh-TW" b="1" dirty="0" err="1"/>
              <a:t>List.pop</a:t>
            </a:r>
            <a:r>
              <a:rPr lang="en-US" altLang="zh-TW" b="1" dirty="0"/>
              <a:t>(</a:t>
            </a:r>
            <a:r>
              <a:rPr lang="zh-TW" altLang="en-US" b="1" dirty="0"/>
              <a:t>位置</a:t>
            </a:r>
            <a:r>
              <a:rPr lang="en-US" altLang="zh-TW" b="1" dirty="0"/>
              <a:t>)</a:t>
            </a:r>
          </a:p>
        </p:txBody>
      </p:sp>
      <p:pic>
        <p:nvPicPr>
          <p:cNvPr id="4" name="圖片 3"/>
          <p:cNvPicPr>
            <a:picLocks noChangeAspect="1"/>
          </p:cNvPicPr>
          <p:nvPr/>
        </p:nvPicPr>
        <p:blipFill>
          <a:blip r:embed="rId2"/>
          <a:stretch>
            <a:fillRect/>
          </a:stretch>
        </p:blipFill>
        <p:spPr>
          <a:xfrm>
            <a:off x="395536" y="1844824"/>
            <a:ext cx="8249801" cy="657317"/>
          </a:xfrm>
          <a:prstGeom prst="rect">
            <a:avLst/>
          </a:prstGeom>
        </p:spPr>
      </p:pic>
      <p:pic>
        <p:nvPicPr>
          <p:cNvPr id="8" name="圖片 7"/>
          <p:cNvPicPr>
            <a:picLocks noChangeAspect="1"/>
          </p:cNvPicPr>
          <p:nvPr/>
        </p:nvPicPr>
        <p:blipFill>
          <a:blip r:embed="rId3"/>
          <a:stretch>
            <a:fillRect/>
          </a:stretch>
        </p:blipFill>
        <p:spPr>
          <a:xfrm>
            <a:off x="467544" y="2695472"/>
            <a:ext cx="4163006" cy="1467055"/>
          </a:xfrm>
          <a:prstGeom prst="rect">
            <a:avLst/>
          </a:prstGeom>
        </p:spPr>
      </p:pic>
      <p:pic>
        <p:nvPicPr>
          <p:cNvPr id="9" name="圖片 8"/>
          <p:cNvPicPr>
            <a:picLocks noChangeAspect="1"/>
          </p:cNvPicPr>
          <p:nvPr/>
        </p:nvPicPr>
        <p:blipFill>
          <a:blip r:embed="rId4"/>
          <a:stretch>
            <a:fillRect/>
          </a:stretch>
        </p:blipFill>
        <p:spPr>
          <a:xfrm>
            <a:off x="467544" y="4437112"/>
            <a:ext cx="6496957" cy="1495634"/>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96</a:t>
            </a:fld>
            <a:endParaRPr lang="zh-TW" altLang="en-US"/>
          </a:p>
        </p:txBody>
      </p:sp>
    </p:spTree>
    <p:extLst>
      <p:ext uri="{BB962C8B-B14F-4D97-AF65-F5344CB8AC3E}">
        <p14:creationId xmlns:p14="http://schemas.microsoft.com/office/powerpoint/2010/main" val="25479690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補</a:t>
            </a:r>
            <a:r>
              <a:rPr lang="en-US" altLang="zh-TW" b="1" dirty="0"/>
              <a:t>:del A[</a:t>
            </a:r>
            <a:r>
              <a:rPr lang="zh-TW" altLang="en-US" b="1" dirty="0"/>
              <a:t>索引值</a:t>
            </a:r>
            <a:r>
              <a:rPr lang="en-US" altLang="zh-TW" b="1" dirty="0"/>
              <a:t>]</a:t>
            </a:r>
          </a:p>
        </p:txBody>
      </p:sp>
      <p:pic>
        <p:nvPicPr>
          <p:cNvPr id="4" name="圖片 3"/>
          <p:cNvPicPr>
            <a:picLocks noChangeAspect="1"/>
          </p:cNvPicPr>
          <p:nvPr/>
        </p:nvPicPr>
        <p:blipFill>
          <a:blip r:embed="rId2"/>
          <a:stretch>
            <a:fillRect/>
          </a:stretch>
        </p:blipFill>
        <p:spPr>
          <a:xfrm>
            <a:off x="395536" y="1844824"/>
            <a:ext cx="8249801" cy="657317"/>
          </a:xfrm>
          <a:prstGeom prst="rect">
            <a:avLst/>
          </a:prstGeom>
        </p:spPr>
      </p:pic>
      <p:sp>
        <p:nvSpPr>
          <p:cNvPr id="5" name="投影片編號版面配置區 4"/>
          <p:cNvSpPr>
            <a:spLocks noGrp="1"/>
          </p:cNvSpPr>
          <p:nvPr>
            <p:ph type="sldNum" sz="quarter" idx="12"/>
          </p:nvPr>
        </p:nvSpPr>
        <p:spPr/>
        <p:txBody>
          <a:bodyPr/>
          <a:lstStyle/>
          <a:p>
            <a:fld id="{91158461-0285-4965-AF1E-FACC7B0CCAF7}" type="slidenum">
              <a:rPr lang="zh-TW" altLang="en-US" smtClean="0"/>
              <a:t>97</a:t>
            </a:fld>
            <a:endParaRPr lang="zh-TW" altLang="en-US"/>
          </a:p>
        </p:txBody>
      </p:sp>
      <p:pic>
        <p:nvPicPr>
          <p:cNvPr id="6" name="圖片 5"/>
          <p:cNvPicPr>
            <a:picLocks noChangeAspect="1"/>
          </p:cNvPicPr>
          <p:nvPr/>
        </p:nvPicPr>
        <p:blipFill>
          <a:blip r:embed="rId3"/>
          <a:stretch>
            <a:fillRect/>
          </a:stretch>
        </p:blipFill>
        <p:spPr>
          <a:xfrm>
            <a:off x="467544" y="2616385"/>
            <a:ext cx="3168352" cy="1515299"/>
          </a:xfrm>
          <a:prstGeom prst="rect">
            <a:avLst/>
          </a:prstGeom>
        </p:spPr>
      </p:pic>
      <p:pic>
        <p:nvPicPr>
          <p:cNvPr id="7" name="圖片 6"/>
          <p:cNvPicPr>
            <a:picLocks noChangeAspect="1"/>
          </p:cNvPicPr>
          <p:nvPr/>
        </p:nvPicPr>
        <p:blipFill>
          <a:blip r:embed="rId4"/>
          <a:stretch>
            <a:fillRect/>
          </a:stretch>
        </p:blipFill>
        <p:spPr>
          <a:xfrm>
            <a:off x="405832" y="4365104"/>
            <a:ext cx="6832062" cy="1742873"/>
          </a:xfrm>
          <a:prstGeom prst="rect">
            <a:avLst/>
          </a:prstGeom>
        </p:spPr>
      </p:pic>
    </p:spTree>
    <p:extLst>
      <p:ext uri="{BB962C8B-B14F-4D97-AF65-F5344CB8AC3E}">
        <p14:creationId xmlns:p14="http://schemas.microsoft.com/office/powerpoint/2010/main" val="395369666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排序資料 </a:t>
            </a:r>
            <a:r>
              <a:rPr lang="en-US" altLang="zh-TW" b="1" dirty="0" err="1"/>
              <a:t>List.sort</a:t>
            </a:r>
            <a:r>
              <a:rPr lang="en-US" altLang="zh-TW" b="1" dirty="0"/>
              <a:t>()</a:t>
            </a:r>
          </a:p>
        </p:txBody>
      </p:sp>
      <p:pic>
        <p:nvPicPr>
          <p:cNvPr id="7" name="圖片 6"/>
          <p:cNvPicPr>
            <a:picLocks noChangeAspect="1"/>
          </p:cNvPicPr>
          <p:nvPr/>
        </p:nvPicPr>
        <p:blipFill>
          <a:blip r:embed="rId2"/>
          <a:stretch>
            <a:fillRect/>
          </a:stretch>
        </p:blipFill>
        <p:spPr>
          <a:xfrm>
            <a:off x="486086" y="1783600"/>
            <a:ext cx="4020111" cy="1552792"/>
          </a:xfrm>
          <a:prstGeom prst="rect">
            <a:avLst/>
          </a:prstGeom>
        </p:spPr>
      </p:pic>
      <p:pic>
        <p:nvPicPr>
          <p:cNvPr id="10" name="圖片 9"/>
          <p:cNvPicPr>
            <a:picLocks noChangeAspect="1"/>
          </p:cNvPicPr>
          <p:nvPr/>
        </p:nvPicPr>
        <p:blipFill>
          <a:blip r:embed="rId3"/>
          <a:stretch>
            <a:fillRect/>
          </a:stretch>
        </p:blipFill>
        <p:spPr>
          <a:xfrm>
            <a:off x="486870" y="3720066"/>
            <a:ext cx="6716062" cy="1495634"/>
          </a:xfrm>
          <a:prstGeom prst="rect">
            <a:avLst/>
          </a:prstGeom>
        </p:spPr>
      </p:pic>
      <p:sp>
        <p:nvSpPr>
          <p:cNvPr id="4" name="投影片編號版面配置區 3"/>
          <p:cNvSpPr>
            <a:spLocks noGrp="1"/>
          </p:cNvSpPr>
          <p:nvPr>
            <p:ph type="sldNum" sz="quarter" idx="12"/>
          </p:nvPr>
        </p:nvSpPr>
        <p:spPr/>
        <p:txBody>
          <a:bodyPr/>
          <a:lstStyle/>
          <a:p>
            <a:fld id="{91158461-0285-4965-AF1E-FACC7B0CCAF7}" type="slidenum">
              <a:rPr lang="zh-TW" altLang="en-US" smtClean="0"/>
              <a:t>98</a:t>
            </a:fld>
            <a:endParaRPr lang="zh-TW" altLang="en-US"/>
          </a:p>
        </p:txBody>
      </p:sp>
    </p:spTree>
    <p:extLst>
      <p:ext uri="{BB962C8B-B14F-4D97-AF65-F5344CB8AC3E}">
        <p14:creationId xmlns:p14="http://schemas.microsoft.com/office/powerpoint/2010/main" val="197990644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9512" y="-99392"/>
            <a:ext cx="8229600" cy="1143000"/>
          </a:xfrm>
        </p:spPr>
        <p:txBody>
          <a:bodyPr/>
          <a:lstStyle/>
          <a:p>
            <a:pPr algn="l"/>
            <a:r>
              <a:rPr lang="en-US" altLang="zh-TW" dirty="0"/>
              <a:t>Data Structure - List</a:t>
            </a:r>
            <a:endParaRPr lang="zh-TW" altLang="en-US" dirty="0"/>
          </a:p>
        </p:txBody>
      </p:sp>
      <p:sp>
        <p:nvSpPr>
          <p:cNvPr id="3" name="內容版面配置區 2"/>
          <p:cNvSpPr>
            <a:spLocks noGrp="1"/>
          </p:cNvSpPr>
          <p:nvPr>
            <p:ph idx="1"/>
          </p:nvPr>
        </p:nvSpPr>
        <p:spPr>
          <a:xfrm>
            <a:off x="251520" y="1073411"/>
            <a:ext cx="8229600" cy="4525963"/>
          </a:xfrm>
        </p:spPr>
        <p:txBody>
          <a:bodyPr/>
          <a:lstStyle/>
          <a:p>
            <a:pPr marL="0" indent="0">
              <a:buNone/>
            </a:pPr>
            <a:r>
              <a:rPr lang="zh-TW" altLang="en-US" b="1" dirty="0"/>
              <a:t>排序資料，</a:t>
            </a:r>
            <a:r>
              <a:rPr lang="en-US" altLang="zh-TW" b="1" dirty="0" err="1"/>
              <a:t>List.sort</a:t>
            </a:r>
            <a:r>
              <a:rPr lang="en-US" altLang="zh-TW" b="1" dirty="0"/>
              <a:t>(</a:t>
            </a:r>
            <a:r>
              <a:rPr lang="zh-TW" altLang="en-US" b="1" dirty="0"/>
              <a:t>是否反轉</a:t>
            </a:r>
            <a:r>
              <a:rPr lang="en-US" altLang="zh-TW" b="1" dirty="0"/>
              <a:t>)</a:t>
            </a:r>
          </a:p>
        </p:txBody>
      </p:sp>
      <p:pic>
        <p:nvPicPr>
          <p:cNvPr id="4" name="圖片 3"/>
          <p:cNvPicPr>
            <a:picLocks noChangeAspect="1"/>
          </p:cNvPicPr>
          <p:nvPr/>
        </p:nvPicPr>
        <p:blipFill>
          <a:blip r:embed="rId2"/>
          <a:stretch>
            <a:fillRect/>
          </a:stretch>
        </p:blipFill>
        <p:spPr>
          <a:xfrm>
            <a:off x="486870" y="1772816"/>
            <a:ext cx="4429743" cy="1448002"/>
          </a:xfrm>
          <a:prstGeom prst="rect">
            <a:avLst/>
          </a:prstGeom>
        </p:spPr>
      </p:pic>
      <p:pic>
        <p:nvPicPr>
          <p:cNvPr id="5" name="圖片 4"/>
          <p:cNvPicPr>
            <a:picLocks noChangeAspect="1"/>
          </p:cNvPicPr>
          <p:nvPr/>
        </p:nvPicPr>
        <p:blipFill>
          <a:blip r:embed="rId3"/>
          <a:stretch>
            <a:fillRect/>
          </a:stretch>
        </p:blipFill>
        <p:spPr>
          <a:xfrm>
            <a:off x="539552" y="3789040"/>
            <a:ext cx="6554115" cy="1505160"/>
          </a:xfrm>
          <a:prstGeom prst="rect">
            <a:avLst/>
          </a:prstGeom>
        </p:spPr>
      </p:pic>
      <p:sp>
        <p:nvSpPr>
          <p:cNvPr id="6" name="投影片編號版面配置區 5"/>
          <p:cNvSpPr>
            <a:spLocks noGrp="1"/>
          </p:cNvSpPr>
          <p:nvPr>
            <p:ph type="sldNum" sz="quarter" idx="12"/>
          </p:nvPr>
        </p:nvSpPr>
        <p:spPr/>
        <p:txBody>
          <a:bodyPr/>
          <a:lstStyle/>
          <a:p>
            <a:fld id="{91158461-0285-4965-AF1E-FACC7B0CCAF7}" type="slidenum">
              <a:rPr lang="zh-TW" altLang="en-US" smtClean="0"/>
              <a:t>99</a:t>
            </a:fld>
            <a:endParaRPr lang="zh-TW" altLang="en-US"/>
          </a:p>
        </p:txBody>
      </p:sp>
    </p:spTree>
    <p:extLst>
      <p:ext uri="{BB962C8B-B14F-4D97-AF65-F5344CB8AC3E}">
        <p14:creationId xmlns:p14="http://schemas.microsoft.com/office/powerpoint/2010/main" val="2696954398"/>
      </p:ext>
    </p:extLst>
  </p:cSld>
  <p:clrMapOvr>
    <a:masterClrMapping/>
  </p:clrMapOvr>
</p:sld>
</file>

<file path=ppt/theme/theme1.xml><?xml version="1.0" encoding="utf-8"?>
<a:theme xmlns:a="http://schemas.openxmlformats.org/drawingml/2006/main" name="2019-I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訂 2">
      <a:majorFont>
        <a:latin typeface="微軟正黑體"/>
        <a:ea typeface="微軟正黑體"/>
        <a:cs typeface=""/>
      </a:majorFont>
      <a:minorFont>
        <a:latin typeface="微軟正黑體"/>
        <a:ea typeface="微軟正黑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2019-IT</Template>
  <TotalTime>2734</TotalTime>
  <Words>6851</Words>
  <Application>Microsoft Office PowerPoint</Application>
  <PresentationFormat>如螢幕大小 (4:3)</PresentationFormat>
  <Paragraphs>1082</Paragraphs>
  <Slides>176</Slides>
  <Notes>70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176</vt:i4>
      </vt:variant>
    </vt:vector>
  </HeadingPairs>
  <TitlesOfParts>
    <vt:vector size="181" baseType="lpstr">
      <vt:lpstr>微軟正黑體</vt:lpstr>
      <vt:lpstr>新細明體</vt:lpstr>
      <vt:lpstr>Arial</vt:lpstr>
      <vt:lpstr>Calibri</vt:lpstr>
      <vt:lpstr>2019-IT</vt:lpstr>
      <vt:lpstr>PowerPoint 簡報</vt:lpstr>
      <vt:lpstr>Codeforces</vt:lpstr>
      <vt:lpstr>Codeforces</vt:lpstr>
      <vt:lpstr>Codeforces</vt:lpstr>
      <vt:lpstr>Codeforces</vt:lpstr>
      <vt:lpstr>Codeforces</vt:lpstr>
      <vt:lpstr>Codeforces</vt:lpstr>
      <vt:lpstr>Codeforces</vt:lpstr>
      <vt:lpstr>Codeforce</vt:lpstr>
      <vt:lpstr>Codeforce</vt:lpstr>
      <vt:lpstr>Codeforce</vt:lpstr>
      <vt:lpstr>Environment/課程安排</vt:lpstr>
      <vt:lpstr>Environment</vt:lpstr>
      <vt:lpstr>Environment</vt:lpstr>
      <vt:lpstr>Environment</vt:lpstr>
      <vt:lpstr>Environment</vt:lpstr>
      <vt:lpstr>Environment</vt:lpstr>
      <vt:lpstr>Environment</vt:lpstr>
      <vt:lpstr>Environment</vt:lpstr>
      <vt:lpstr>Environment</vt:lpstr>
      <vt:lpstr>Environment</vt:lpstr>
      <vt:lpstr>Environment</vt:lpstr>
      <vt:lpstr>python 基礎語法</vt:lpstr>
      <vt:lpstr>python 基礎語法-輸入</vt:lpstr>
      <vt:lpstr>python 基礎語法-輸入</vt:lpstr>
      <vt:lpstr>python 基礎語法-輸入</vt:lpstr>
      <vt:lpstr>python 基礎語法-輸出</vt:lpstr>
      <vt:lpstr>python 基礎語法-輸出</vt:lpstr>
      <vt:lpstr>python 基礎語法-輸出</vt:lpstr>
      <vt:lpstr>python 基礎語法-輸出</vt:lpstr>
      <vt:lpstr>python 基礎語法-輸出</vt:lpstr>
      <vt:lpstr>python 基礎語法-算術運算</vt:lpstr>
      <vt:lpstr>python 基礎語法-算術運算</vt:lpstr>
      <vt:lpstr>python 基礎語法-算術運算</vt:lpstr>
      <vt:lpstr>python 基礎語法-算術運算</vt:lpstr>
      <vt:lpstr>python 基礎語法-算術運算</vt:lpstr>
      <vt:lpstr>python 基礎語法-浮點數運算</vt:lpstr>
      <vt:lpstr>python 基礎語法-浮點數運算</vt:lpstr>
      <vt:lpstr>python 基礎語法-浮點數運算</vt:lpstr>
      <vt:lpstr>python 基礎語法-邏輯判斷</vt:lpstr>
      <vt:lpstr>python 基礎語法-邏輯判斷</vt:lpstr>
      <vt:lpstr>python 基礎語法-邏輯判斷</vt:lpstr>
      <vt:lpstr>python 基礎語法-邏輯判斷</vt:lpstr>
      <vt:lpstr>python 基礎語法-邏輯判斷</vt:lpstr>
      <vt:lpstr>If Basic</vt:lpstr>
      <vt:lpstr>python 基礎語法-邏輯判斷</vt:lpstr>
      <vt:lpstr>python 基礎語法-邏輯判斷</vt:lpstr>
      <vt:lpstr>python 基礎語法-邏輯判斷</vt:lpstr>
      <vt:lpstr>python 基礎語法-狀態機</vt:lpstr>
      <vt:lpstr>python 基礎語法-狀態機</vt:lpstr>
      <vt:lpstr>python 基礎語法-迴圈</vt:lpstr>
      <vt:lpstr>python 基礎語法-迴圈</vt:lpstr>
      <vt:lpstr>python 基礎語法-迴圈</vt:lpstr>
      <vt:lpstr>python 基礎語法-迴圈</vt:lpstr>
      <vt:lpstr>python 基礎語法-迴圈</vt:lpstr>
      <vt:lpstr>python 基礎語法-迴圈</vt:lpstr>
      <vt:lpstr>python 基礎語法-迴圈</vt:lpstr>
      <vt:lpstr>python 基礎語法-迴圈</vt:lpstr>
      <vt:lpstr>python 基礎語法-迴圈</vt:lpstr>
      <vt:lpstr>while Basic</vt:lpstr>
      <vt:lpstr>while Basic</vt:lpstr>
      <vt:lpstr>python 基礎語法-迴圈</vt:lpstr>
      <vt:lpstr>python 基礎語法-迴圈</vt:lpstr>
      <vt:lpstr>python 基礎語法-迴圈</vt:lpstr>
      <vt:lpstr>python 基礎語法-迴圈</vt:lpstr>
      <vt:lpstr>python 基礎語法-字串</vt:lpstr>
      <vt:lpstr>python 基礎語法-字串</vt:lpstr>
      <vt:lpstr>python 基礎語法-字串</vt:lpstr>
      <vt:lpstr>python 基礎語法-字串</vt:lpstr>
      <vt:lpstr>python 基礎語法-字串</vt:lpstr>
      <vt:lpstr>python 基礎語法-字串</vt:lpstr>
      <vt:lpstr>String Basic</vt:lpstr>
      <vt:lpstr>python 基礎語法-字串</vt:lpstr>
      <vt:lpstr>python 基礎語法-字串</vt:lpstr>
      <vt:lpstr>python 基礎語法-字串</vt:lpstr>
      <vt:lpstr>python 基礎語法-字串</vt:lpstr>
      <vt:lpstr>python 基礎語法-字串</vt:lpstr>
      <vt:lpstr>python 基礎語法-字串</vt:lpstr>
      <vt:lpstr>python 基礎語法-字串</vt:lpstr>
      <vt:lpstr>python 基礎語法-函式</vt:lpstr>
      <vt:lpstr>Function Basic</vt:lpstr>
      <vt:lpstr>Function Basic</vt:lpstr>
      <vt:lpstr>Function Basic</vt:lpstr>
      <vt:lpstr>Function Basic</vt:lpstr>
      <vt:lpstr>Function Basic</vt:lpstr>
      <vt:lpstr>Function Basic</vt:lpstr>
      <vt:lpstr>Function Basic</vt:lpstr>
      <vt:lpstr>Function Basic</vt:lpstr>
      <vt:lpstr>Function Basic</vt:lpstr>
      <vt:lpstr>Data Structure</vt:lpstr>
      <vt:lpstr>Data Structure - List</vt:lpstr>
      <vt:lpstr>Data Structure - List</vt:lpstr>
      <vt:lpstr>Data Structure - List</vt:lpstr>
      <vt:lpstr>Data Structure - List</vt:lpstr>
      <vt:lpstr>Data Structure - List</vt:lpstr>
      <vt:lpstr>Data Structure - List</vt:lpstr>
      <vt:lpstr>Data Structure - List</vt:lpstr>
      <vt:lpstr>Data Structure - List</vt:lpstr>
      <vt:lpstr>Data Structure - List</vt:lpstr>
      <vt:lpstr>Data Structure - List</vt:lpstr>
      <vt:lpstr>Data Structure - List</vt:lpstr>
      <vt:lpstr>Data Structure - List</vt:lpstr>
      <vt:lpstr>Data Structure - List</vt:lpstr>
      <vt:lpstr>Data Structure - queue</vt:lpstr>
      <vt:lpstr>Data Structure - queue</vt:lpstr>
      <vt:lpstr>Data Structure - queue</vt:lpstr>
      <vt:lpstr>Data Structure - queue</vt:lpstr>
      <vt:lpstr>Data Structure - queue</vt:lpstr>
      <vt:lpstr>Data Structure - queue</vt:lpstr>
      <vt:lpstr>Data Structure - Stack</vt:lpstr>
      <vt:lpstr>Data Structure - Stack</vt:lpstr>
      <vt:lpstr>Data Structure - Stack</vt:lpstr>
      <vt:lpstr>Data Structure - Stack</vt:lpstr>
      <vt:lpstr>Data Structure - stack</vt:lpstr>
      <vt:lpstr>Data Structure - stack</vt:lpstr>
      <vt:lpstr>Data Structure - tree</vt:lpstr>
      <vt:lpstr>Data Structure - tree</vt:lpstr>
      <vt:lpstr>Data Structure - tree</vt:lpstr>
      <vt:lpstr>Data Structure - tree</vt:lpstr>
      <vt:lpstr>Data Structure - tree</vt:lpstr>
      <vt:lpstr>Data Structure - graph</vt:lpstr>
      <vt:lpstr>Data Structure - graph</vt:lpstr>
      <vt:lpstr>Data Structure - graph</vt:lpstr>
      <vt:lpstr>Data Structure - graph</vt:lpstr>
      <vt:lpstr>Data Structure - graph</vt:lpstr>
      <vt:lpstr>Data Structure – 前綴合</vt:lpstr>
      <vt:lpstr>Data Structure – 前綴合</vt:lpstr>
      <vt:lpstr>Data Structure – 前綴合</vt:lpstr>
      <vt:lpstr>演算法– Big O</vt:lpstr>
      <vt:lpstr>演算法– Big O</vt:lpstr>
      <vt:lpstr>演算法– Big O</vt:lpstr>
      <vt:lpstr>演算法– Big O</vt:lpstr>
      <vt:lpstr>演算法– Big O</vt:lpstr>
      <vt:lpstr>演算法– Big O</vt:lpstr>
      <vt:lpstr>演算法– Big O</vt:lpstr>
      <vt:lpstr>演算法– Big O</vt:lpstr>
      <vt:lpstr>演算法– 枚舉</vt:lpstr>
      <vt:lpstr>演算法– 枚舉</vt:lpstr>
      <vt:lpstr>演算法– 枚舉</vt:lpstr>
      <vt:lpstr>演算法– 枚舉</vt:lpstr>
      <vt:lpstr>演算法– 線性搜尋</vt:lpstr>
      <vt:lpstr>演算法– 二分搜</vt:lpstr>
      <vt:lpstr>演算法– 貪婪演算法</vt:lpstr>
      <vt:lpstr>演算法– 貪婪演算法</vt:lpstr>
      <vt:lpstr>演算法– 貪婪演算法</vt:lpstr>
      <vt:lpstr>演算法– 貪婪演算法</vt:lpstr>
      <vt:lpstr>演算法– 貪婪演算法</vt:lpstr>
      <vt:lpstr>演算法– DFS</vt:lpstr>
      <vt:lpstr>演算法– DFS/BFS</vt:lpstr>
      <vt:lpstr>演算法– DFS/BFS</vt:lpstr>
      <vt:lpstr>演算法– DFS/BFS</vt:lpstr>
      <vt:lpstr>演算法– DFS/BFS</vt:lpstr>
      <vt:lpstr>演算法– DFS/BFS</vt:lpstr>
      <vt:lpstr>演算法– DFS/BFS</vt:lpstr>
      <vt:lpstr>演算法– DFS/BFS</vt:lpstr>
      <vt:lpstr>演算法– DFS/BFS</vt:lpstr>
      <vt:lpstr>演算法– Dijkstra</vt:lpstr>
      <vt:lpstr>演算法– Dijkstra</vt:lpstr>
      <vt:lpstr>演算法– Dijkstra</vt:lpstr>
      <vt:lpstr>演算法– Dijkstra</vt:lpstr>
      <vt:lpstr>演算法– DP</vt:lpstr>
      <vt:lpstr>演算法– DP</vt:lpstr>
      <vt:lpstr>演算法– DP</vt:lpstr>
      <vt:lpstr>演算法– DP</vt:lpstr>
      <vt:lpstr>演算法– DP-背包問題</vt:lpstr>
      <vt:lpstr>演算法– DP-背包問題(補)</vt:lpstr>
      <vt:lpstr>演算法– DP-背包問題(補)</vt:lpstr>
      <vt:lpstr>演算法– DP-背包問題(補)</vt:lpstr>
      <vt:lpstr>演算法– DP-質數建表</vt:lpstr>
      <vt:lpstr>加速技巧-檔案輸入</vt:lpstr>
      <vt:lpstr>加速技巧-位元運算</vt:lpstr>
      <vt:lpstr>加速技巧-位元運算</vt:lpstr>
      <vt:lpstr>加速技巧-離散化</vt:lpstr>
      <vt:lpstr>加速技巧-快速冪</vt:lpstr>
      <vt:lpstr>加速技巧-快速冪</vt:lpstr>
      <vt:lpstr>APCS 實作題講解</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IT-Jeff</dc:creator>
  <cp:lastModifiedBy>Chino</cp:lastModifiedBy>
  <cp:revision>279</cp:revision>
  <dcterms:created xsi:type="dcterms:W3CDTF">2019-01-25T01:53:35Z</dcterms:created>
  <dcterms:modified xsi:type="dcterms:W3CDTF">2023-06-20T09:02:15Z</dcterms:modified>
</cp:coreProperties>
</file>

<file path=docProps/thumbnail.jpeg>
</file>